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drawings/drawing2.xml" ContentType="application/vnd.openxmlformats-officedocument.drawingml.chartshapes+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drawings/drawing3.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drawings/drawing4.xml" ContentType="application/vnd.openxmlformats-officedocument.drawingml.chartshape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drawings/drawing5.xml" ContentType="application/vnd.openxmlformats-officedocument.drawingml.chartshapes+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drawings/drawing6.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5" r:id="rId1"/>
  </p:sldMasterIdLst>
  <p:notesMasterIdLst>
    <p:notesMasterId r:id="rId7"/>
  </p:notesMasterIdLst>
  <p:handoutMasterIdLst>
    <p:handoutMasterId r:id="rId8"/>
  </p:handoutMasterIdLst>
  <p:sldIdLst>
    <p:sldId id="604" r:id="rId2"/>
    <p:sldId id="611" r:id="rId3"/>
    <p:sldId id="606" r:id="rId4"/>
    <p:sldId id="607" r:id="rId5"/>
    <p:sldId id="610" r:id="rId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870" userDrawn="1">
          <p15:clr>
            <a:srgbClr val="A4A3A4"/>
          </p15:clr>
        </p15:guide>
        <p15:guide id="4" pos="3797"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rres, Julia (CONTR)" initials="TJ(" lastIdx="29" clrIdx="0">
    <p:extLst>
      <p:ext uri="{19B8F6BF-5375-455C-9EA6-DF929625EA0E}">
        <p15:presenceInfo xmlns:p15="http://schemas.microsoft.com/office/powerpoint/2012/main" userId="S-1-5-21-2005352356-2018378189-366286951-40483" providerId="AD"/>
      </p:ext>
    </p:extLst>
  </p:cmAuthor>
  <p:cmAuthor id="2" name="Sharp, Joy" initials="SJ" lastIdx="12" clrIdx="1">
    <p:extLst>
      <p:ext uri="{19B8F6BF-5375-455C-9EA6-DF929625EA0E}">
        <p15:presenceInfo xmlns:p15="http://schemas.microsoft.com/office/powerpoint/2012/main" userId="S-1-5-21-2005352356-2018378189-366286951-41437" providerId="AD"/>
      </p:ext>
    </p:extLst>
  </p:cmAuthor>
  <p:cmAuthor id="3" name="Steiner, Caitlin" initials="SC" lastIdx="58" clrIdx="2">
    <p:extLst>
      <p:ext uri="{19B8F6BF-5375-455C-9EA6-DF929625EA0E}">
        <p15:presenceInfo xmlns:p15="http://schemas.microsoft.com/office/powerpoint/2012/main" userId="Steiner, Caitlin" providerId="None"/>
      </p:ext>
    </p:extLst>
  </p:cmAuthor>
  <p:cmAuthor id="4" name="Winkler, Michael" initials="WM" lastIdx="30" clrIdx="3">
    <p:extLst>
      <p:ext uri="{19B8F6BF-5375-455C-9EA6-DF929625EA0E}">
        <p15:presenceInfo xmlns:p15="http://schemas.microsoft.com/office/powerpoint/2012/main" userId="S-1-5-21-2005352356-2018378189-366286951-42145" providerId="AD"/>
      </p:ext>
    </p:extLst>
  </p:cmAuthor>
  <p:cmAuthor id="5" name="Yen, Terry" initials="YT" lastIdx="67" clrIdx="4">
    <p:extLst>
      <p:ext uri="{19B8F6BF-5375-455C-9EA6-DF929625EA0E}">
        <p15:presenceInfo xmlns:p15="http://schemas.microsoft.com/office/powerpoint/2012/main" userId="S-1-5-21-2005352356-2018378189-366286951-2085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3340"/>
    <a:srgbClr val="E9B8BD"/>
    <a:srgbClr val="893F48"/>
    <a:srgbClr val="5D9732"/>
    <a:srgbClr val="003953"/>
    <a:srgbClr val="E1AB76"/>
    <a:srgbClr val="8B8B8B"/>
    <a:srgbClr val="BD732A"/>
    <a:srgbClr val="348EB4"/>
    <a:srgbClr val="8E56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2972" autoAdjust="0"/>
  </p:normalViewPr>
  <p:slideViewPr>
    <p:cSldViewPr snapToGrid="0">
      <p:cViewPr varScale="1">
        <p:scale>
          <a:sx n="119" d="100"/>
          <a:sy n="119" d="100"/>
        </p:scale>
        <p:origin x="220" y="92"/>
      </p:cViewPr>
      <p:guideLst>
        <p:guide orient="horz" pos="2160"/>
        <p:guide pos="3840"/>
        <p:guide orient="horz" pos="870"/>
        <p:guide pos="379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4" d="100"/>
          <a:sy n="84" d="100"/>
        </p:scale>
        <p:origin x="3156"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2.xml"/><Relationship Id="rId4"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3.xml"/><Relationship Id="rId4"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5" Type="http://schemas.openxmlformats.org/officeDocument/2006/relationships/chartUserShapes" Target="../drawings/drawing4.xml"/><Relationship Id="rId4"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5" Type="http://schemas.openxmlformats.org/officeDocument/2006/relationships/chartUserShapes" Target="../drawings/drawing5.xml"/><Relationship Id="rId4"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5" Type="http://schemas.openxmlformats.org/officeDocument/2006/relationships/chartUserShapes" Target="../drawings/drawing6.xml"/><Relationship Id="rId4"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8915864683581218E-2"/>
          <c:y val="0.18764731162626319"/>
          <c:w val="0.65340958507597968"/>
          <c:h val="0.7194248759672921"/>
        </c:manualLayout>
      </c:layout>
      <c:lineChart>
        <c:grouping val="standard"/>
        <c:varyColors val="0"/>
        <c:ser>
          <c:idx val="5"/>
          <c:order val="0"/>
          <c:tx>
            <c:strRef>
              <c:f>Sheet1!$B$1</c:f>
              <c:strCache>
                <c:ptCount val="1"/>
                <c:pt idx="0">
                  <c:v>crude oil and lease condensate</c:v>
                </c:pt>
              </c:strCache>
            </c:strRef>
          </c:tx>
          <c:spPr>
            <a:ln w="22225" cap="rnd">
              <a:solidFill>
                <a:srgbClr val="675005"/>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Sheet1!$B$2:$B$62</c:f>
              <c:numCache>
                <c:formatCode>General</c:formatCode>
                <c:ptCount val="61"/>
                <c:pt idx="0">
                  <c:v>15.571185</c:v>
                </c:pt>
                <c:pt idx="1">
                  <c:v>15.700825999999999</c:v>
                </c:pt>
                <c:pt idx="2">
                  <c:v>15.222863</c:v>
                </c:pt>
                <c:pt idx="3">
                  <c:v>14.494389999999999</c:v>
                </c:pt>
                <c:pt idx="4">
                  <c:v>14.102563</c:v>
                </c:pt>
                <c:pt idx="5">
                  <c:v>13.886754</c:v>
                </c:pt>
                <c:pt idx="6">
                  <c:v>13.722899</c:v>
                </c:pt>
                <c:pt idx="7">
                  <c:v>13.65802</c:v>
                </c:pt>
                <c:pt idx="8">
                  <c:v>13.23513</c:v>
                </c:pt>
                <c:pt idx="9">
                  <c:v>12.451046</c:v>
                </c:pt>
                <c:pt idx="10">
                  <c:v>12.358101</c:v>
                </c:pt>
                <c:pt idx="11">
                  <c:v>12.281566</c:v>
                </c:pt>
                <c:pt idx="12">
                  <c:v>12.160213000000001</c:v>
                </c:pt>
                <c:pt idx="13">
                  <c:v>11.959568000000001</c:v>
                </c:pt>
                <c:pt idx="14">
                  <c:v>11.550086</c:v>
                </c:pt>
                <c:pt idx="15">
                  <c:v>10.974152</c:v>
                </c:pt>
                <c:pt idx="16">
                  <c:v>10.766775000000001</c:v>
                </c:pt>
                <c:pt idx="17">
                  <c:v>10.741447000000001</c:v>
                </c:pt>
                <c:pt idx="18">
                  <c:v>10.613301999999999</c:v>
                </c:pt>
                <c:pt idx="19">
                  <c:v>11.324037000000001</c:v>
                </c:pt>
                <c:pt idx="20">
                  <c:v>11.596242999999999</c:v>
                </c:pt>
                <c:pt idx="21">
                  <c:v>11.970090000000001</c:v>
                </c:pt>
                <c:pt idx="22">
                  <c:v>13.801416</c:v>
                </c:pt>
                <c:pt idx="23">
                  <c:v>15.807498000000001</c:v>
                </c:pt>
                <c:pt idx="24">
                  <c:v>18.541957</c:v>
                </c:pt>
                <c:pt idx="25">
                  <c:v>19.678989000000001</c:v>
                </c:pt>
                <c:pt idx="26">
                  <c:v>18.493652999999998</c:v>
                </c:pt>
                <c:pt idx="27">
                  <c:v>19.534531000000001</c:v>
                </c:pt>
                <c:pt idx="28">
                  <c:v>22.885725000000001</c:v>
                </c:pt>
                <c:pt idx="29">
                  <c:v>25.611993999999999</c:v>
                </c:pt>
                <c:pt idx="30">
                  <c:v>27.470048999999999</c:v>
                </c:pt>
                <c:pt idx="31">
                  <c:v>28.494802</c:v>
                </c:pt>
                <c:pt idx="32">
                  <c:v>29.284983</c:v>
                </c:pt>
                <c:pt idx="33">
                  <c:v>29.437076999999999</c:v>
                </c:pt>
                <c:pt idx="34">
                  <c:v>29.64554</c:v>
                </c:pt>
                <c:pt idx="35">
                  <c:v>29.641725999999998</c:v>
                </c:pt>
                <c:pt idx="36">
                  <c:v>29.790983000000001</c:v>
                </c:pt>
                <c:pt idx="37">
                  <c:v>29.775186999999999</c:v>
                </c:pt>
                <c:pt idx="38">
                  <c:v>29.516684000000001</c:v>
                </c:pt>
                <c:pt idx="39">
                  <c:v>29.532515</c:v>
                </c:pt>
                <c:pt idx="40">
                  <c:v>29.747253000000001</c:v>
                </c:pt>
                <c:pt idx="41">
                  <c:v>29.890884</c:v>
                </c:pt>
                <c:pt idx="42">
                  <c:v>30.092388</c:v>
                </c:pt>
                <c:pt idx="43">
                  <c:v>30.068521</c:v>
                </c:pt>
                <c:pt idx="44">
                  <c:v>29.858008999999999</c:v>
                </c:pt>
                <c:pt idx="45">
                  <c:v>29.67897</c:v>
                </c:pt>
                <c:pt idx="46">
                  <c:v>29.407720999999999</c:v>
                </c:pt>
                <c:pt idx="47">
                  <c:v>29.011500999999999</c:v>
                </c:pt>
                <c:pt idx="48">
                  <c:v>28.693753999999998</c:v>
                </c:pt>
                <c:pt idx="49">
                  <c:v>28.532722</c:v>
                </c:pt>
                <c:pt idx="50">
                  <c:v>28.853625999999998</c:v>
                </c:pt>
                <c:pt idx="51">
                  <c:v>29.041647000000001</c:v>
                </c:pt>
                <c:pt idx="52">
                  <c:v>29.058005999999999</c:v>
                </c:pt>
                <c:pt idx="53">
                  <c:v>28.954979000000002</c:v>
                </c:pt>
                <c:pt idx="54">
                  <c:v>28.623829000000001</c:v>
                </c:pt>
                <c:pt idx="55">
                  <c:v>28.151617000000002</c:v>
                </c:pt>
                <c:pt idx="56">
                  <c:v>27.620864999999998</c:v>
                </c:pt>
                <c:pt idx="57">
                  <c:v>27.029858000000001</c:v>
                </c:pt>
                <c:pt idx="58">
                  <c:v>26.494122000000001</c:v>
                </c:pt>
                <c:pt idx="59">
                  <c:v>25.881308000000001</c:v>
                </c:pt>
                <c:pt idx="60">
                  <c:v>24.796230000000001</c:v>
                </c:pt>
              </c:numCache>
            </c:numRef>
          </c:val>
          <c:smooth val="0"/>
          <c:extLst xmlns:c16r2="http://schemas.microsoft.com/office/drawing/2015/06/chart">
            <c:ext xmlns:c16="http://schemas.microsoft.com/office/drawing/2014/chart" uri="{C3380CC4-5D6E-409C-BE32-E72D297353CC}">
              <c16:uniqueId val="{00000000-72B2-4ED5-B729-B7C5DE82A477}"/>
            </c:ext>
          </c:extLst>
        </c:ser>
        <c:ser>
          <c:idx val="1"/>
          <c:order val="1"/>
          <c:tx>
            <c:strRef>
              <c:f>Sheet1!$C$1</c:f>
              <c:strCache>
                <c:ptCount val="1"/>
                <c:pt idx="0">
                  <c:v>dry natural gas</c:v>
                </c:pt>
              </c:strCache>
            </c:strRef>
          </c:tx>
          <c:spPr>
            <a:ln w="22225" cap="rnd">
              <a:solidFill>
                <a:srgbClr val="2EA9DE"/>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Sheet1!$C$2:$C$62</c:f>
              <c:numCache>
                <c:formatCode>General</c:formatCode>
                <c:ptCount val="61"/>
                <c:pt idx="0">
                  <c:v>18.326155</c:v>
                </c:pt>
                <c:pt idx="1">
                  <c:v>18.228736000000001</c:v>
                </c:pt>
                <c:pt idx="2">
                  <c:v>18.3751</c:v>
                </c:pt>
                <c:pt idx="3">
                  <c:v>18.584036999999999</c:v>
                </c:pt>
                <c:pt idx="4">
                  <c:v>19.348013000000002</c:v>
                </c:pt>
                <c:pt idx="5">
                  <c:v>19.082245</c:v>
                </c:pt>
                <c:pt idx="6">
                  <c:v>19.344268</c:v>
                </c:pt>
                <c:pt idx="7">
                  <c:v>19.393851000000002</c:v>
                </c:pt>
                <c:pt idx="8">
                  <c:v>19.613295000000001</c:v>
                </c:pt>
                <c:pt idx="9">
                  <c:v>19.340703000000001</c:v>
                </c:pt>
                <c:pt idx="10">
                  <c:v>19.661529000000002</c:v>
                </c:pt>
                <c:pt idx="11">
                  <c:v>20.165566999999999</c:v>
                </c:pt>
                <c:pt idx="12">
                  <c:v>19.382055000000001</c:v>
                </c:pt>
                <c:pt idx="13">
                  <c:v>19.633303999999999</c:v>
                </c:pt>
                <c:pt idx="14">
                  <c:v>19.074254</c:v>
                </c:pt>
                <c:pt idx="15">
                  <c:v>18.556014999999999</c:v>
                </c:pt>
                <c:pt idx="16">
                  <c:v>19.021705999999998</c:v>
                </c:pt>
                <c:pt idx="17">
                  <c:v>19.786208999999999</c:v>
                </c:pt>
                <c:pt idx="18">
                  <c:v>20.702884000000001</c:v>
                </c:pt>
                <c:pt idx="19">
                  <c:v>21.13945</c:v>
                </c:pt>
                <c:pt idx="20">
                  <c:v>21.805762999999999</c:v>
                </c:pt>
                <c:pt idx="21">
                  <c:v>23.405719999999999</c:v>
                </c:pt>
                <c:pt idx="22">
                  <c:v>24.610064999999999</c:v>
                </c:pt>
                <c:pt idx="23">
                  <c:v>24.859072000000001</c:v>
                </c:pt>
                <c:pt idx="24">
                  <c:v>26.718073</c:v>
                </c:pt>
                <c:pt idx="25">
                  <c:v>28.066882</c:v>
                </c:pt>
                <c:pt idx="26">
                  <c:v>27.576022999999999</c:v>
                </c:pt>
                <c:pt idx="27">
                  <c:v>28.273706000000001</c:v>
                </c:pt>
                <c:pt idx="28">
                  <c:v>31.534376999999999</c:v>
                </c:pt>
                <c:pt idx="29">
                  <c:v>35.031666000000001</c:v>
                </c:pt>
                <c:pt idx="30">
                  <c:v>36.033656999999998</c:v>
                </c:pt>
                <c:pt idx="31">
                  <c:v>37.331187999999997</c:v>
                </c:pt>
                <c:pt idx="32">
                  <c:v>37.590195000000001</c:v>
                </c:pt>
                <c:pt idx="33">
                  <c:v>37.847774999999999</c:v>
                </c:pt>
                <c:pt idx="34">
                  <c:v>38.332695000000001</c:v>
                </c:pt>
                <c:pt idx="35">
                  <c:v>39.291294000000001</c:v>
                </c:pt>
                <c:pt idx="36">
                  <c:v>39.964728999999998</c:v>
                </c:pt>
                <c:pt idx="37">
                  <c:v>40.147494999999999</c:v>
                </c:pt>
                <c:pt idx="38">
                  <c:v>40.689774</c:v>
                </c:pt>
                <c:pt idx="39">
                  <c:v>40.984023999999998</c:v>
                </c:pt>
                <c:pt idx="40">
                  <c:v>40.933514000000002</c:v>
                </c:pt>
                <c:pt idx="41">
                  <c:v>41.105021999999998</c:v>
                </c:pt>
                <c:pt idx="42">
                  <c:v>41.415512</c:v>
                </c:pt>
                <c:pt idx="43">
                  <c:v>41.783867000000001</c:v>
                </c:pt>
                <c:pt idx="44">
                  <c:v>42.303432000000001</c:v>
                </c:pt>
                <c:pt idx="45">
                  <c:v>42.534461999999998</c:v>
                </c:pt>
                <c:pt idx="46">
                  <c:v>42.787467999999997</c:v>
                </c:pt>
                <c:pt idx="47">
                  <c:v>43.062252000000001</c:v>
                </c:pt>
                <c:pt idx="48">
                  <c:v>43.329517000000003</c:v>
                </c:pt>
                <c:pt idx="49">
                  <c:v>43.569817</c:v>
                </c:pt>
                <c:pt idx="50">
                  <c:v>43.935242000000002</c:v>
                </c:pt>
                <c:pt idx="51">
                  <c:v>44.149737999999999</c:v>
                </c:pt>
                <c:pt idx="52">
                  <c:v>44.370525000000001</c:v>
                </c:pt>
                <c:pt idx="53">
                  <c:v>44.607227000000002</c:v>
                </c:pt>
                <c:pt idx="54">
                  <c:v>44.817394</c:v>
                </c:pt>
                <c:pt idx="55">
                  <c:v>44.978980999999997</c:v>
                </c:pt>
                <c:pt idx="56">
                  <c:v>45.196522000000002</c:v>
                </c:pt>
                <c:pt idx="57">
                  <c:v>45.565365</c:v>
                </c:pt>
                <c:pt idx="58">
                  <c:v>46.018310999999997</c:v>
                </c:pt>
                <c:pt idx="59">
                  <c:v>46.380791000000002</c:v>
                </c:pt>
                <c:pt idx="60">
                  <c:v>46.616813999999998</c:v>
                </c:pt>
              </c:numCache>
            </c:numRef>
          </c:val>
          <c:smooth val="0"/>
          <c:extLst xmlns:c16r2="http://schemas.microsoft.com/office/drawing/2015/06/chart">
            <c:ext xmlns:c16="http://schemas.microsoft.com/office/drawing/2014/chart" uri="{C3380CC4-5D6E-409C-BE32-E72D297353CC}">
              <c16:uniqueId val="{00000001-72B2-4ED5-B729-B7C5DE82A477}"/>
            </c:ext>
          </c:extLst>
        </c:ser>
        <c:ser>
          <c:idx val="4"/>
          <c:order val="2"/>
          <c:tx>
            <c:strRef>
              <c:f>Sheet1!$D$1</c:f>
              <c:strCache>
                <c:ptCount val="1"/>
                <c:pt idx="0">
                  <c:v>other renewable energy</c:v>
                </c:pt>
              </c:strCache>
            </c:strRef>
          </c:tx>
          <c:spPr>
            <a:ln w="22225" cap="rnd">
              <a:solidFill>
                <a:srgbClr val="5D9732"/>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Sheet1!$D$2:$D$62</c:f>
              <c:numCache>
                <c:formatCode>General</c:formatCode>
                <c:ptCount val="61"/>
                <c:pt idx="0">
                  <c:v>2.993633</c:v>
                </c:pt>
                <c:pt idx="1">
                  <c:v>3.0518420000000002</c:v>
                </c:pt>
                <c:pt idx="2">
                  <c:v>3.2031199999999989</c:v>
                </c:pt>
                <c:pt idx="3">
                  <c:v>3.190296</c:v>
                </c:pt>
                <c:pt idx="4">
                  <c:v>3.3036850000000002</c:v>
                </c:pt>
                <c:pt idx="5">
                  <c:v>3.352001</c:v>
                </c:pt>
                <c:pt idx="6">
                  <c:v>3.421233</c:v>
                </c:pt>
                <c:pt idx="7">
                  <c:v>3.3763519999999998</c:v>
                </c:pt>
                <c:pt idx="8">
                  <c:v>3.195681</c:v>
                </c:pt>
                <c:pt idx="9">
                  <c:v>3.2480129999999998</c:v>
                </c:pt>
                <c:pt idx="10">
                  <c:v>3.2905509999999998</c:v>
                </c:pt>
                <c:pt idx="11">
                  <c:v>2.9199139999999999</c:v>
                </c:pt>
                <c:pt idx="12">
                  <c:v>3.0418850000000002</c:v>
                </c:pt>
                <c:pt idx="13">
                  <c:v>3.1499280000000001</c:v>
                </c:pt>
                <c:pt idx="14">
                  <c:v>3.374203000000001</c:v>
                </c:pt>
                <c:pt idx="15">
                  <c:v>3.5178699999999998</c:v>
                </c:pt>
                <c:pt idx="16">
                  <c:v>3.7172080000000012</c:v>
                </c:pt>
                <c:pt idx="17">
                  <c:v>4.0639779999999996</c:v>
                </c:pt>
                <c:pt idx="18">
                  <c:v>4.6804380000000014</c:v>
                </c:pt>
                <c:pt idx="19">
                  <c:v>4.9561080000000004</c:v>
                </c:pt>
                <c:pt idx="20">
                  <c:v>5.7752210000000002</c:v>
                </c:pt>
                <c:pt idx="21">
                  <c:v>6.1966960000000011</c:v>
                </c:pt>
                <c:pt idx="22">
                  <c:v>6.2573159999999994</c:v>
                </c:pt>
                <c:pt idx="23">
                  <c:v>6.8555210000000004</c:v>
                </c:pt>
                <c:pt idx="24">
                  <c:v>7.2998089999999998</c:v>
                </c:pt>
                <c:pt idx="25">
                  <c:v>7.4073420000000008</c:v>
                </c:pt>
                <c:pt idx="26">
                  <c:v>7.9557120000000001</c:v>
                </c:pt>
                <c:pt idx="27">
                  <c:v>8.5336840000000009</c:v>
                </c:pt>
                <c:pt idx="28">
                  <c:v>9.0343160000000005</c:v>
                </c:pt>
                <c:pt idx="29">
                  <c:v>8.8100729999999992</c:v>
                </c:pt>
                <c:pt idx="30">
                  <c:v>9.2319029999999991</c:v>
                </c:pt>
                <c:pt idx="31">
                  <c:v>9.8779940000000011</c:v>
                </c:pt>
                <c:pt idx="32">
                  <c:v>10.756472</c:v>
                </c:pt>
                <c:pt idx="33">
                  <c:v>11.377551</c:v>
                </c:pt>
                <c:pt idx="34">
                  <c:v>11.706344</c:v>
                </c:pt>
                <c:pt idx="35">
                  <c:v>12.171763</c:v>
                </c:pt>
                <c:pt idx="36">
                  <c:v>12.371079999999999</c:v>
                </c:pt>
                <c:pt idx="37">
                  <c:v>12.604283000000001</c:v>
                </c:pt>
                <c:pt idx="38">
                  <c:v>12.848153</c:v>
                </c:pt>
                <c:pt idx="39">
                  <c:v>13.160553</c:v>
                </c:pt>
                <c:pt idx="40">
                  <c:v>13.605757000000001</c:v>
                </c:pt>
                <c:pt idx="41">
                  <c:v>13.749233</c:v>
                </c:pt>
                <c:pt idx="42">
                  <c:v>13.786664</c:v>
                </c:pt>
                <c:pt idx="43">
                  <c:v>13.844611</c:v>
                </c:pt>
                <c:pt idx="44">
                  <c:v>13.901127000000001</c:v>
                </c:pt>
                <c:pt idx="45">
                  <c:v>14.165369999999999</c:v>
                </c:pt>
                <c:pt idx="46">
                  <c:v>14.373879000000001</c:v>
                </c:pt>
                <c:pt idx="47">
                  <c:v>14.535666000000001</c:v>
                </c:pt>
                <c:pt idx="48">
                  <c:v>14.731945</c:v>
                </c:pt>
                <c:pt idx="49">
                  <c:v>14.917624</c:v>
                </c:pt>
                <c:pt idx="50">
                  <c:v>15.141184000000001</c:v>
                </c:pt>
                <c:pt idx="51">
                  <c:v>15.409497999999999</c:v>
                </c:pt>
                <c:pt idx="52">
                  <c:v>15.727570999999999</c:v>
                </c:pt>
                <c:pt idx="53">
                  <c:v>16.095368000000001</c:v>
                </c:pt>
                <c:pt idx="54">
                  <c:v>16.482240999999998</c:v>
                </c:pt>
                <c:pt idx="55">
                  <c:v>16.914079000000001</c:v>
                </c:pt>
                <c:pt idx="56">
                  <c:v>17.213412999999999</c:v>
                </c:pt>
                <c:pt idx="57">
                  <c:v>17.487428000000001</c:v>
                </c:pt>
                <c:pt idx="58">
                  <c:v>17.690843000000001</c:v>
                </c:pt>
                <c:pt idx="59">
                  <c:v>17.922557000000001</c:v>
                </c:pt>
                <c:pt idx="60">
                  <c:v>18.178045999999998</c:v>
                </c:pt>
              </c:numCache>
            </c:numRef>
          </c:val>
          <c:smooth val="0"/>
          <c:extLst xmlns:c16r2="http://schemas.microsoft.com/office/drawing/2015/06/chart">
            <c:ext xmlns:c16="http://schemas.microsoft.com/office/drawing/2014/chart" uri="{C3380CC4-5D6E-409C-BE32-E72D297353CC}">
              <c16:uniqueId val="{00000002-72B2-4ED5-B729-B7C5DE82A477}"/>
            </c:ext>
          </c:extLst>
        </c:ser>
        <c:ser>
          <c:idx val="7"/>
          <c:order val="3"/>
          <c:tx>
            <c:strRef>
              <c:f>Sheet1!$E$1</c:f>
              <c:strCache>
                <c:ptCount val="1"/>
                <c:pt idx="0">
                  <c:v>coal</c:v>
                </c:pt>
              </c:strCache>
            </c:strRef>
          </c:tx>
          <c:spPr>
            <a:ln w="22225" cap="rnd">
              <a:solidFill>
                <a:srgbClr val="8B8B8B"/>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Sheet1!$E$2:$E$62</c:f>
              <c:numCache>
                <c:formatCode>General</c:formatCode>
                <c:ptCount val="61"/>
                <c:pt idx="0">
                  <c:v>22.487548</c:v>
                </c:pt>
                <c:pt idx="1">
                  <c:v>21.636424000000002</c:v>
                </c:pt>
                <c:pt idx="2">
                  <c:v>21.694132</c:v>
                </c:pt>
                <c:pt idx="3">
                  <c:v>20.335654000000002</c:v>
                </c:pt>
                <c:pt idx="4">
                  <c:v>22.202082999999998</c:v>
                </c:pt>
                <c:pt idx="5">
                  <c:v>22.129549999999998</c:v>
                </c:pt>
                <c:pt idx="6">
                  <c:v>22.790147999999999</c:v>
                </c:pt>
                <c:pt idx="7">
                  <c:v>23.309614</c:v>
                </c:pt>
                <c:pt idx="8">
                  <c:v>24.045197999999999</c:v>
                </c:pt>
                <c:pt idx="9">
                  <c:v>23.295083999999999</c:v>
                </c:pt>
                <c:pt idx="10">
                  <c:v>22.735478000000001</c:v>
                </c:pt>
                <c:pt idx="11">
                  <c:v>23.547080000000001</c:v>
                </c:pt>
                <c:pt idx="12">
                  <c:v>22.732237000000001</c:v>
                </c:pt>
                <c:pt idx="13">
                  <c:v>22.093651999999999</c:v>
                </c:pt>
                <c:pt idx="14">
                  <c:v>22.852098999999999</c:v>
                </c:pt>
                <c:pt idx="15">
                  <c:v>23.185189000000001</c:v>
                </c:pt>
                <c:pt idx="16">
                  <c:v>23.78951</c:v>
                </c:pt>
                <c:pt idx="17">
                  <c:v>23.492742</c:v>
                </c:pt>
                <c:pt idx="18">
                  <c:v>23.851368000000001</c:v>
                </c:pt>
                <c:pt idx="19">
                  <c:v>21.623721</c:v>
                </c:pt>
                <c:pt idx="20">
                  <c:v>22.038226000000002</c:v>
                </c:pt>
                <c:pt idx="21">
                  <c:v>22.221406999999999</c:v>
                </c:pt>
                <c:pt idx="22">
                  <c:v>20.676893</c:v>
                </c:pt>
                <c:pt idx="23">
                  <c:v>20.001304000000001</c:v>
                </c:pt>
                <c:pt idx="24">
                  <c:v>20.285705</c:v>
                </c:pt>
                <c:pt idx="25">
                  <c:v>17.946095</c:v>
                </c:pt>
                <c:pt idx="26">
                  <c:v>14.667089000000001</c:v>
                </c:pt>
                <c:pt idx="27">
                  <c:v>15.625377</c:v>
                </c:pt>
                <c:pt idx="28">
                  <c:v>15.346249</c:v>
                </c:pt>
                <c:pt idx="29">
                  <c:v>13.567287</c:v>
                </c:pt>
                <c:pt idx="30">
                  <c:v>12.301702000000001</c:v>
                </c:pt>
                <c:pt idx="31">
                  <c:v>11.91614</c:v>
                </c:pt>
                <c:pt idx="32">
                  <c:v>12.097934</c:v>
                </c:pt>
                <c:pt idx="33">
                  <c:v>11.528378</c:v>
                </c:pt>
                <c:pt idx="34">
                  <c:v>11.431785</c:v>
                </c:pt>
                <c:pt idx="35">
                  <c:v>10.959244</c:v>
                </c:pt>
                <c:pt idx="36">
                  <c:v>11.374874999999999</c:v>
                </c:pt>
                <c:pt idx="37">
                  <c:v>11.346437999999999</c:v>
                </c:pt>
                <c:pt idx="38">
                  <c:v>11.251115</c:v>
                </c:pt>
                <c:pt idx="39">
                  <c:v>11.165606</c:v>
                </c:pt>
                <c:pt idx="40">
                  <c:v>11.150665</c:v>
                </c:pt>
                <c:pt idx="41">
                  <c:v>11.095863</c:v>
                </c:pt>
                <c:pt idx="42">
                  <c:v>11.075275</c:v>
                </c:pt>
                <c:pt idx="43">
                  <c:v>11.138650999999999</c:v>
                </c:pt>
                <c:pt idx="44">
                  <c:v>11.05944</c:v>
                </c:pt>
                <c:pt idx="45">
                  <c:v>10.961893</c:v>
                </c:pt>
                <c:pt idx="46">
                  <c:v>10.900166</c:v>
                </c:pt>
                <c:pt idx="47">
                  <c:v>10.886232</c:v>
                </c:pt>
                <c:pt idx="48">
                  <c:v>10.788899000000001</c:v>
                </c:pt>
                <c:pt idx="49">
                  <c:v>10.740030000000001</c:v>
                </c:pt>
                <c:pt idx="50">
                  <c:v>10.712185</c:v>
                </c:pt>
                <c:pt idx="51">
                  <c:v>10.675381</c:v>
                </c:pt>
                <c:pt idx="52">
                  <c:v>10.670083</c:v>
                </c:pt>
                <c:pt idx="53">
                  <c:v>10.665628</c:v>
                </c:pt>
                <c:pt idx="54">
                  <c:v>10.664737000000001</c:v>
                </c:pt>
                <c:pt idx="55">
                  <c:v>10.636405999999999</c:v>
                </c:pt>
                <c:pt idx="56">
                  <c:v>10.700362999999999</c:v>
                </c:pt>
                <c:pt idx="57">
                  <c:v>10.683536</c:v>
                </c:pt>
                <c:pt idx="58">
                  <c:v>10.674272999999999</c:v>
                </c:pt>
                <c:pt idx="59">
                  <c:v>10.649559999999999</c:v>
                </c:pt>
                <c:pt idx="60">
                  <c:v>10.675205999999999</c:v>
                </c:pt>
              </c:numCache>
            </c:numRef>
          </c:val>
          <c:smooth val="0"/>
          <c:extLst xmlns:c16r2="http://schemas.microsoft.com/office/drawing/2015/06/chart">
            <c:ext xmlns:c16="http://schemas.microsoft.com/office/drawing/2014/chart" uri="{C3380CC4-5D6E-409C-BE32-E72D297353CC}">
              <c16:uniqueId val="{00000003-72B2-4ED5-B729-B7C5DE82A477}"/>
            </c:ext>
          </c:extLst>
        </c:ser>
        <c:ser>
          <c:idx val="3"/>
          <c:order val="4"/>
          <c:tx>
            <c:strRef>
              <c:f>Sheet1!$F$1</c:f>
              <c:strCache>
                <c:ptCount val="1"/>
                <c:pt idx="0">
                  <c:v>nuclear</c:v>
                </c:pt>
              </c:strCache>
            </c:strRef>
          </c:tx>
          <c:spPr>
            <a:ln w="22225" cap="rnd">
              <a:solidFill>
                <a:srgbClr val="A33340"/>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Sheet1!$F$2:$F$62</c:f>
              <c:numCache>
                <c:formatCode>General</c:formatCode>
                <c:ptCount val="61"/>
                <c:pt idx="0">
                  <c:v>6.1043500000000002</c:v>
                </c:pt>
                <c:pt idx="1">
                  <c:v>6.4221320000000004</c:v>
                </c:pt>
                <c:pt idx="2">
                  <c:v>6.4792059999999996</c:v>
                </c:pt>
                <c:pt idx="3">
                  <c:v>6.4104989999999997</c:v>
                </c:pt>
                <c:pt idx="4">
                  <c:v>6.6938770000000014</c:v>
                </c:pt>
                <c:pt idx="5">
                  <c:v>7.0754359999999998</c:v>
                </c:pt>
                <c:pt idx="6">
                  <c:v>7.0866740000000004</c:v>
                </c:pt>
                <c:pt idx="7">
                  <c:v>6.5969920000000002</c:v>
                </c:pt>
                <c:pt idx="8">
                  <c:v>7.0678089999999996</c:v>
                </c:pt>
                <c:pt idx="9">
                  <c:v>7.6102560000000006</c:v>
                </c:pt>
                <c:pt idx="10">
                  <c:v>7.862349</c:v>
                </c:pt>
                <c:pt idx="11">
                  <c:v>8.0288529999999998</c:v>
                </c:pt>
                <c:pt idx="12">
                  <c:v>8.145429</c:v>
                </c:pt>
                <c:pt idx="13">
                  <c:v>7.9596220000000004</c:v>
                </c:pt>
                <c:pt idx="14">
                  <c:v>8.2227739999999994</c:v>
                </c:pt>
                <c:pt idx="15">
                  <c:v>8.1608099999999997</c:v>
                </c:pt>
                <c:pt idx="16">
                  <c:v>8.2146260000000009</c:v>
                </c:pt>
                <c:pt idx="17">
                  <c:v>8.4585889999999999</c:v>
                </c:pt>
                <c:pt idx="18">
                  <c:v>8.4264910000000004</c:v>
                </c:pt>
                <c:pt idx="19">
                  <c:v>8.3552199999999992</c:v>
                </c:pt>
                <c:pt idx="20">
                  <c:v>8.4344330000000003</c:v>
                </c:pt>
                <c:pt idx="21">
                  <c:v>8.2686980000000005</c:v>
                </c:pt>
                <c:pt idx="22">
                  <c:v>8.0618219999999994</c:v>
                </c:pt>
                <c:pt idx="23">
                  <c:v>8.2444330000000008</c:v>
                </c:pt>
                <c:pt idx="24">
                  <c:v>8.3375589999999988</c:v>
                </c:pt>
                <c:pt idx="25">
                  <c:v>8.3368859999999998</c:v>
                </c:pt>
                <c:pt idx="26">
                  <c:v>8.4267530000000015</c:v>
                </c:pt>
                <c:pt idx="27">
                  <c:v>8.4189680000000013</c:v>
                </c:pt>
                <c:pt idx="28">
                  <c:v>8.4412260000000003</c:v>
                </c:pt>
                <c:pt idx="29">
                  <c:v>8.4447150000000004</c:v>
                </c:pt>
                <c:pt idx="30">
                  <c:v>8.2963240000000003</c:v>
                </c:pt>
                <c:pt idx="31">
                  <c:v>8.1618230000000001</c:v>
                </c:pt>
                <c:pt idx="32">
                  <c:v>8.0091900000000003</c:v>
                </c:pt>
                <c:pt idx="33">
                  <c:v>8.0310430000000004</c:v>
                </c:pt>
                <c:pt idx="34">
                  <c:v>8.0633920000000003</c:v>
                </c:pt>
                <c:pt idx="35">
                  <c:v>7.8221889999999998</c:v>
                </c:pt>
                <c:pt idx="36">
                  <c:v>7.0982510000000003</c:v>
                </c:pt>
                <c:pt idx="37">
                  <c:v>7.1011790000000001</c:v>
                </c:pt>
                <c:pt idx="38">
                  <c:v>7.1049009999999999</c:v>
                </c:pt>
                <c:pt idx="39">
                  <c:v>7.1086070000000001</c:v>
                </c:pt>
                <c:pt idx="40">
                  <c:v>7.1157079999999997</c:v>
                </c:pt>
                <c:pt idx="41">
                  <c:v>7.1268459999999996</c:v>
                </c:pt>
                <c:pt idx="42">
                  <c:v>7.1344240000000001</c:v>
                </c:pt>
                <c:pt idx="43">
                  <c:v>6.9723090000000001</c:v>
                </c:pt>
                <c:pt idx="44">
                  <c:v>6.7987950000000001</c:v>
                </c:pt>
                <c:pt idx="45">
                  <c:v>6.8134930000000002</c:v>
                </c:pt>
                <c:pt idx="46">
                  <c:v>6.8244199999999999</c:v>
                </c:pt>
                <c:pt idx="47">
                  <c:v>6.8266289999999996</c:v>
                </c:pt>
                <c:pt idx="48">
                  <c:v>6.8288320000000002</c:v>
                </c:pt>
                <c:pt idx="49">
                  <c:v>6.8288320000000002</c:v>
                </c:pt>
                <c:pt idx="50">
                  <c:v>6.7398020000000001</c:v>
                </c:pt>
                <c:pt idx="51">
                  <c:v>6.7529009999999996</c:v>
                </c:pt>
                <c:pt idx="52">
                  <c:v>6.7623740000000003</c:v>
                </c:pt>
                <c:pt idx="53">
                  <c:v>6.6799390000000001</c:v>
                </c:pt>
                <c:pt idx="54">
                  <c:v>6.6878409999999997</c:v>
                </c:pt>
                <c:pt idx="55">
                  <c:v>6.6964040000000002</c:v>
                </c:pt>
                <c:pt idx="56">
                  <c:v>6.7008619999999999</c:v>
                </c:pt>
                <c:pt idx="57">
                  <c:v>6.7053180000000001</c:v>
                </c:pt>
                <c:pt idx="58">
                  <c:v>6.708094</c:v>
                </c:pt>
                <c:pt idx="59">
                  <c:v>6.7114479999999999</c:v>
                </c:pt>
                <c:pt idx="60">
                  <c:v>6.7162949999999997</c:v>
                </c:pt>
              </c:numCache>
            </c:numRef>
          </c:val>
          <c:smooth val="0"/>
          <c:extLst xmlns:c16r2="http://schemas.microsoft.com/office/drawing/2015/06/chart">
            <c:ext xmlns:c16="http://schemas.microsoft.com/office/drawing/2014/chart" uri="{C3380CC4-5D6E-409C-BE32-E72D297353CC}">
              <c16:uniqueId val="{00000004-72B2-4ED5-B729-B7C5DE82A477}"/>
            </c:ext>
          </c:extLst>
        </c:ser>
        <c:ser>
          <c:idx val="0"/>
          <c:order val="5"/>
          <c:tx>
            <c:strRef>
              <c:f>Sheet1!$G$1</c:f>
              <c:strCache>
                <c:ptCount val="1"/>
                <c:pt idx="0">
                  <c:v>hydro</c:v>
                </c:pt>
              </c:strCache>
            </c:strRef>
          </c:tx>
          <c:spPr>
            <a:ln w="22225" cap="rnd">
              <a:solidFill>
                <a:srgbClr val="003953"/>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Sheet1!$G$2:$G$62</c:f>
              <c:numCache>
                <c:formatCode>General</c:formatCode>
                <c:ptCount val="61"/>
                <c:pt idx="0">
                  <c:v>3.0463909999999998</c:v>
                </c:pt>
                <c:pt idx="1">
                  <c:v>3.015943</c:v>
                </c:pt>
                <c:pt idx="2">
                  <c:v>2.6174360000000001</c:v>
                </c:pt>
                <c:pt idx="3">
                  <c:v>2.891613</c:v>
                </c:pt>
                <c:pt idx="4">
                  <c:v>2.6834570000000002</c:v>
                </c:pt>
                <c:pt idx="5">
                  <c:v>3.2053069999999999</c:v>
                </c:pt>
                <c:pt idx="6">
                  <c:v>3.5896560000000002</c:v>
                </c:pt>
                <c:pt idx="7">
                  <c:v>3.6404580000000002</c:v>
                </c:pt>
                <c:pt idx="8">
                  <c:v>3.2970540000000002</c:v>
                </c:pt>
                <c:pt idx="9">
                  <c:v>3.2675749999999999</c:v>
                </c:pt>
                <c:pt idx="10">
                  <c:v>2.8111160000000002</c:v>
                </c:pt>
                <c:pt idx="11">
                  <c:v>2.2418580000000001</c:v>
                </c:pt>
                <c:pt idx="12">
                  <c:v>2.6890170000000002</c:v>
                </c:pt>
                <c:pt idx="13">
                  <c:v>2.7925390000000001</c:v>
                </c:pt>
                <c:pt idx="14">
                  <c:v>2.6884679999999999</c:v>
                </c:pt>
                <c:pt idx="15">
                  <c:v>2.7029420000000002</c:v>
                </c:pt>
                <c:pt idx="16">
                  <c:v>2.8690349999999998</c:v>
                </c:pt>
                <c:pt idx="17">
                  <c:v>2.4463889999999999</c:v>
                </c:pt>
                <c:pt idx="18">
                  <c:v>2.5111080000000001</c:v>
                </c:pt>
                <c:pt idx="19">
                  <c:v>2.6688239999999999</c:v>
                </c:pt>
                <c:pt idx="20">
                  <c:v>2.5385409999999999</c:v>
                </c:pt>
                <c:pt idx="21">
                  <c:v>3.1028519999999999</c:v>
                </c:pt>
                <c:pt idx="22">
                  <c:v>2.6287020000000001</c:v>
                </c:pt>
                <c:pt idx="23">
                  <c:v>2.5623819999999999</c:v>
                </c:pt>
                <c:pt idx="24">
                  <c:v>2.466577</c:v>
                </c:pt>
                <c:pt idx="25">
                  <c:v>2.321177</c:v>
                </c:pt>
                <c:pt idx="26">
                  <c:v>2.472442</c:v>
                </c:pt>
                <c:pt idx="27">
                  <c:v>2.766969</c:v>
                </c:pt>
                <c:pt idx="28">
                  <c:v>2.6876519999999999</c:v>
                </c:pt>
                <c:pt idx="29">
                  <c:v>2.6272229999999999</c:v>
                </c:pt>
                <c:pt idx="30">
                  <c:v>2.6280489999999999</c:v>
                </c:pt>
                <c:pt idx="31">
                  <c:v>2.6091600000000001</c:v>
                </c:pt>
                <c:pt idx="32">
                  <c:v>2.5599219999999998</c:v>
                </c:pt>
                <c:pt idx="33">
                  <c:v>2.5150700000000001</c:v>
                </c:pt>
                <c:pt idx="34">
                  <c:v>2.4734569999999998</c:v>
                </c:pt>
                <c:pt idx="35">
                  <c:v>2.4585080000000001</c:v>
                </c:pt>
                <c:pt idx="36">
                  <c:v>2.3993739999999999</c:v>
                </c:pt>
                <c:pt idx="37">
                  <c:v>2.3926940000000001</c:v>
                </c:pt>
                <c:pt idx="38">
                  <c:v>2.3837269999999999</c:v>
                </c:pt>
                <c:pt idx="39">
                  <c:v>2.3771840000000002</c:v>
                </c:pt>
                <c:pt idx="40">
                  <c:v>2.371095</c:v>
                </c:pt>
                <c:pt idx="41">
                  <c:v>2.372903</c:v>
                </c:pt>
                <c:pt idx="42">
                  <c:v>2.363693</c:v>
                </c:pt>
                <c:pt idx="43">
                  <c:v>2.3590360000000001</c:v>
                </c:pt>
                <c:pt idx="44">
                  <c:v>2.356455</c:v>
                </c:pt>
                <c:pt idx="45">
                  <c:v>2.3473850000000001</c:v>
                </c:pt>
                <c:pt idx="46">
                  <c:v>2.3418030000000001</c:v>
                </c:pt>
                <c:pt idx="47">
                  <c:v>2.3342529999999999</c:v>
                </c:pt>
                <c:pt idx="48">
                  <c:v>2.3264710000000002</c:v>
                </c:pt>
                <c:pt idx="49">
                  <c:v>2.3167970000000002</c:v>
                </c:pt>
                <c:pt idx="50">
                  <c:v>2.3068300000000002</c:v>
                </c:pt>
                <c:pt idx="51">
                  <c:v>2.298737</c:v>
                </c:pt>
                <c:pt idx="52">
                  <c:v>2.2840549999999999</c:v>
                </c:pt>
                <c:pt idx="53">
                  <c:v>2.2847749999999998</c:v>
                </c:pt>
                <c:pt idx="54">
                  <c:v>2.2813439999999998</c:v>
                </c:pt>
                <c:pt idx="55">
                  <c:v>2.2727469999999999</c:v>
                </c:pt>
                <c:pt idx="56">
                  <c:v>2.2737039999999999</c:v>
                </c:pt>
                <c:pt idx="57">
                  <c:v>2.2817509999999999</c:v>
                </c:pt>
                <c:pt idx="58">
                  <c:v>2.2799499999999999</c:v>
                </c:pt>
                <c:pt idx="59">
                  <c:v>2.2737780000000001</c:v>
                </c:pt>
                <c:pt idx="60">
                  <c:v>2.2625250000000001</c:v>
                </c:pt>
              </c:numCache>
            </c:numRef>
          </c:val>
          <c:smooth val="0"/>
          <c:extLst xmlns:c16r2="http://schemas.microsoft.com/office/drawing/2015/06/chart">
            <c:ext xmlns:c16="http://schemas.microsoft.com/office/drawing/2014/chart" uri="{C3380CC4-5D6E-409C-BE32-E72D297353CC}">
              <c16:uniqueId val="{00000005-72B2-4ED5-B729-B7C5DE82A477}"/>
            </c:ext>
          </c:extLst>
        </c:ser>
        <c:ser>
          <c:idx val="2"/>
          <c:order val="6"/>
          <c:tx>
            <c:strRef>
              <c:f>Sheet1!$H$1</c:f>
              <c:strCache>
                <c:ptCount val="1"/>
                <c:pt idx="0">
                  <c:v>natural gas plant liquids</c:v>
                </c:pt>
              </c:strCache>
            </c:strRef>
          </c:tx>
          <c:spPr>
            <a:ln w="22225" cap="rnd">
              <a:solidFill>
                <a:srgbClr val="8E561F"/>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Sheet1!$H$2:$H$62</c:f>
              <c:numCache>
                <c:formatCode>General</c:formatCode>
                <c:ptCount val="61"/>
                <c:pt idx="0">
                  <c:v>2.1747139999999998</c:v>
                </c:pt>
                <c:pt idx="1">
                  <c:v>2.3057400000000001</c:v>
                </c:pt>
                <c:pt idx="2">
                  <c:v>2.3629609999999999</c:v>
                </c:pt>
                <c:pt idx="3">
                  <c:v>2.4080020000000002</c:v>
                </c:pt>
                <c:pt idx="4">
                  <c:v>2.3909790000000002</c:v>
                </c:pt>
                <c:pt idx="5">
                  <c:v>2.4415830000000001</c:v>
                </c:pt>
                <c:pt idx="6">
                  <c:v>2.5299100000000001</c:v>
                </c:pt>
                <c:pt idx="7">
                  <c:v>2.4952070000000002</c:v>
                </c:pt>
                <c:pt idx="8">
                  <c:v>2.4204590000000001</c:v>
                </c:pt>
                <c:pt idx="9">
                  <c:v>2.5276489999999998</c:v>
                </c:pt>
                <c:pt idx="10">
                  <c:v>2.610916</c:v>
                </c:pt>
                <c:pt idx="11">
                  <c:v>2.5471360000000001</c:v>
                </c:pt>
                <c:pt idx="12">
                  <c:v>2.5591680000000001</c:v>
                </c:pt>
                <c:pt idx="13">
                  <c:v>2.34626</c:v>
                </c:pt>
                <c:pt idx="14">
                  <c:v>2.4658500000000001</c:v>
                </c:pt>
                <c:pt idx="15">
                  <c:v>2.3338420000000002</c:v>
                </c:pt>
                <c:pt idx="16">
                  <c:v>2.355836</c:v>
                </c:pt>
                <c:pt idx="17">
                  <c:v>2.4085890000000001</c:v>
                </c:pt>
                <c:pt idx="18">
                  <c:v>2.4193579999999999</c:v>
                </c:pt>
                <c:pt idx="19">
                  <c:v>2.573782</c:v>
                </c:pt>
                <c:pt idx="20">
                  <c:v>2.781288</c:v>
                </c:pt>
                <c:pt idx="21">
                  <c:v>2.9701520000000001</c:v>
                </c:pt>
                <c:pt idx="22">
                  <c:v>3.2458499999999999</c:v>
                </c:pt>
                <c:pt idx="23">
                  <c:v>3.5322260000000001</c:v>
                </c:pt>
                <c:pt idx="24">
                  <c:v>4.0964090000000004</c:v>
                </c:pt>
                <c:pt idx="25">
                  <c:v>4.5674889999999992</c:v>
                </c:pt>
                <c:pt idx="26">
                  <c:v>4.7701019999999996</c:v>
                </c:pt>
                <c:pt idx="27">
                  <c:v>5.1072169999999986</c:v>
                </c:pt>
                <c:pt idx="28">
                  <c:v>5.8464939999999999</c:v>
                </c:pt>
                <c:pt idx="29">
                  <c:v>6.6019019999999999</c:v>
                </c:pt>
                <c:pt idx="30">
                  <c:v>7.2318899999999999</c:v>
                </c:pt>
                <c:pt idx="31">
                  <c:v>7.3844390000000004</c:v>
                </c:pt>
                <c:pt idx="32">
                  <c:v>8.1545550000000002</c:v>
                </c:pt>
                <c:pt idx="33">
                  <c:v>8.1970700000000001</c:v>
                </c:pt>
                <c:pt idx="34">
                  <c:v>8.2711670000000002</c:v>
                </c:pt>
                <c:pt idx="35">
                  <c:v>8.3764719999999997</c:v>
                </c:pt>
                <c:pt idx="36">
                  <c:v>8.5405770000000008</c:v>
                </c:pt>
                <c:pt idx="37">
                  <c:v>8.6869639999999997</c:v>
                </c:pt>
                <c:pt idx="38">
                  <c:v>8.7605109999999993</c:v>
                </c:pt>
                <c:pt idx="39">
                  <c:v>8.7734959999999997</c:v>
                </c:pt>
                <c:pt idx="40">
                  <c:v>8.7436039999999995</c:v>
                </c:pt>
                <c:pt idx="41">
                  <c:v>8.7293579999999995</c:v>
                </c:pt>
                <c:pt idx="42">
                  <c:v>8.6874260000000003</c:v>
                </c:pt>
                <c:pt idx="43">
                  <c:v>8.6625510000000006</c:v>
                </c:pt>
                <c:pt idx="44">
                  <c:v>8.6945510000000006</c:v>
                </c:pt>
                <c:pt idx="45">
                  <c:v>8.7301959999999994</c:v>
                </c:pt>
                <c:pt idx="46">
                  <c:v>8.7063439999999996</c:v>
                </c:pt>
                <c:pt idx="47">
                  <c:v>8.6320999999999994</c:v>
                </c:pt>
                <c:pt idx="48">
                  <c:v>8.586074</c:v>
                </c:pt>
                <c:pt idx="49">
                  <c:v>8.5737070000000006</c:v>
                </c:pt>
                <c:pt idx="50">
                  <c:v>8.5956320000000002</c:v>
                </c:pt>
                <c:pt idx="51">
                  <c:v>8.6115080000000006</c:v>
                </c:pt>
                <c:pt idx="52">
                  <c:v>8.6138320000000004</c:v>
                </c:pt>
                <c:pt idx="53">
                  <c:v>8.6202470000000009</c:v>
                </c:pt>
                <c:pt idx="54">
                  <c:v>8.5840709999999998</c:v>
                </c:pt>
                <c:pt idx="55">
                  <c:v>8.5441120000000002</c:v>
                </c:pt>
                <c:pt idx="56">
                  <c:v>8.4679190000000002</c:v>
                </c:pt>
                <c:pt idx="57">
                  <c:v>8.4433570000000007</c:v>
                </c:pt>
                <c:pt idx="58">
                  <c:v>8.4490289999999995</c:v>
                </c:pt>
                <c:pt idx="59">
                  <c:v>8.3908400000000007</c:v>
                </c:pt>
                <c:pt idx="60">
                  <c:v>8.1908840000000005</c:v>
                </c:pt>
              </c:numCache>
            </c:numRef>
          </c:val>
          <c:smooth val="0"/>
          <c:extLst xmlns:c16r2="http://schemas.microsoft.com/office/drawing/2015/06/chart">
            <c:ext xmlns:c16="http://schemas.microsoft.com/office/drawing/2014/chart" uri="{C3380CC4-5D6E-409C-BE32-E72D297353CC}">
              <c16:uniqueId val="{00000006-72B2-4ED5-B729-B7C5DE82A477}"/>
            </c:ext>
          </c:extLst>
        </c:ser>
        <c:dLbls>
          <c:showLegendKey val="0"/>
          <c:showVal val="0"/>
          <c:showCatName val="0"/>
          <c:showSerName val="0"/>
          <c:showPercent val="0"/>
          <c:showBubbleSize val="0"/>
        </c:dLbls>
        <c:smooth val="0"/>
        <c:axId val="-218258144"/>
        <c:axId val="-218247808"/>
      </c:lineChart>
      <c:catAx>
        <c:axId val="-218258144"/>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crossAx val="-218247808"/>
        <c:crosses val="autoZero"/>
        <c:auto val="1"/>
        <c:lblAlgn val="ctr"/>
        <c:lblOffset val="100"/>
        <c:tickLblSkip val="10"/>
        <c:tickMarkSkip val="10"/>
        <c:noMultiLvlLbl val="0"/>
      </c:catAx>
      <c:valAx>
        <c:axId val="-218247808"/>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rgbClr val="FFFFFF">
                <a:lumMod val="65000"/>
              </a:srgbClr>
            </a:solidFill>
            <a:prstDash val="lgDash"/>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crossAx val="-218258144"/>
        <c:crossesAt val="30"/>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200">
          <a:solidFill>
            <a:sysClr val="windowText" lastClr="000000"/>
          </a:solidFill>
        </a:defRPr>
      </a:pPr>
      <a:endParaRPr lang="en-US"/>
    </a:p>
  </c:txPr>
  <c:externalData r:id="rId4">
    <c:autoUpdate val="0"/>
  </c:externalData>
  <c:userShapes r:id="rId5"/>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3090551181102378E-2"/>
          <c:y val="0.18809819113292203"/>
          <c:w val="0.80934800637772231"/>
          <c:h val="0.71897390581688325"/>
        </c:manualLayout>
      </c:layout>
      <c:lineChart>
        <c:grouping val="standard"/>
        <c:varyColors val="0"/>
        <c:ser>
          <c:idx val="5"/>
          <c:order val="0"/>
          <c:tx>
            <c:strRef>
              <c:f>Sheet1!$B$1</c:f>
              <c:strCache>
                <c:ptCount val="1"/>
                <c:pt idx="0">
                  <c:v>industrial</c:v>
                </c:pt>
              </c:strCache>
            </c:strRef>
          </c:tx>
          <c:spPr>
            <a:ln w="22225" cap="rnd">
              <a:solidFill>
                <a:srgbClr val="5D9732"/>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Sheet1!$B$2:$B$62</c:f>
              <c:numCache>
                <c:formatCode>General</c:formatCode>
                <c:ptCount val="61"/>
                <c:pt idx="0">
                  <c:v>21.171868</c:v>
                </c:pt>
                <c:pt idx="1">
                  <c:v>20.824482</c:v>
                </c:pt>
                <c:pt idx="2">
                  <c:v>21.756371999999999</c:v>
                </c:pt>
                <c:pt idx="3">
                  <c:v>21.743051000000001</c:v>
                </c:pt>
                <c:pt idx="4">
                  <c:v>22.391186000000001</c:v>
                </c:pt>
                <c:pt idx="5">
                  <c:v>22.717797999999998</c:v>
                </c:pt>
                <c:pt idx="6">
                  <c:v>23.408707999999997</c:v>
                </c:pt>
                <c:pt idx="7">
                  <c:v>23.684904</c:v>
                </c:pt>
                <c:pt idx="8">
                  <c:v>23.175283</c:v>
                </c:pt>
                <c:pt idx="9">
                  <c:v>22.948777999999997</c:v>
                </c:pt>
                <c:pt idx="10">
                  <c:v>22.822924</c:v>
                </c:pt>
                <c:pt idx="11">
                  <c:v>21.792163000000002</c:v>
                </c:pt>
                <c:pt idx="12">
                  <c:v>21.797461999999999</c:v>
                </c:pt>
                <c:pt idx="13">
                  <c:v>21.533326000000002</c:v>
                </c:pt>
                <c:pt idx="14">
                  <c:v>22.411099999999998</c:v>
                </c:pt>
                <c:pt idx="15">
                  <c:v>21.409991000000002</c:v>
                </c:pt>
                <c:pt idx="16">
                  <c:v>21.528568</c:v>
                </c:pt>
                <c:pt idx="17">
                  <c:v>21.362197999999999</c:v>
                </c:pt>
                <c:pt idx="18">
                  <c:v>20.527251</c:v>
                </c:pt>
                <c:pt idx="19">
                  <c:v>18.755441999999999</c:v>
                </c:pt>
                <c:pt idx="20">
                  <c:v>20.422686000000002</c:v>
                </c:pt>
                <c:pt idx="21">
                  <c:v>20.593823</c:v>
                </c:pt>
                <c:pt idx="22">
                  <c:v>20.887540000000001</c:v>
                </c:pt>
                <c:pt idx="23">
                  <c:v>21.480839</c:v>
                </c:pt>
                <c:pt idx="24">
                  <c:v>21.561859999999999</c:v>
                </c:pt>
                <c:pt idx="25">
                  <c:v>21.527805000000001</c:v>
                </c:pt>
                <c:pt idx="26">
                  <c:v>21.659223999999998</c:v>
                </c:pt>
                <c:pt idx="27">
                  <c:v>22.160705999999998</c:v>
                </c:pt>
                <c:pt idx="28">
                  <c:v>23.020755000000001</c:v>
                </c:pt>
                <c:pt idx="29">
                  <c:v>23.097871000000001</c:v>
                </c:pt>
                <c:pt idx="30">
                  <c:v>23.469785000000002</c:v>
                </c:pt>
                <c:pt idx="31">
                  <c:v>23.960885000000001</c:v>
                </c:pt>
                <c:pt idx="32">
                  <c:v>24.533087000000002</c:v>
                </c:pt>
                <c:pt idx="33">
                  <c:v>24.940811999999998</c:v>
                </c:pt>
                <c:pt idx="34">
                  <c:v>25.280055000000001</c:v>
                </c:pt>
                <c:pt idx="35">
                  <c:v>25.620529000000001</c:v>
                </c:pt>
                <c:pt idx="36">
                  <c:v>25.885936000000001</c:v>
                </c:pt>
                <c:pt idx="37">
                  <c:v>25.973419</c:v>
                </c:pt>
                <c:pt idx="38">
                  <c:v>26.245401000000001</c:v>
                </c:pt>
                <c:pt idx="39">
                  <c:v>26.464739000000002</c:v>
                </c:pt>
                <c:pt idx="40">
                  <c:v>26.623569</c:v>
                </c:pt>
                <c:pt idx="41">
                  <c:v>26.841707</c:v>
                </c:pt>
                <c:pt idx="42">
                  <c:v>27.070024</c:v>
                </c:pt>
                <c:pt idx="43">
                  <c:v>27.180939000000002</c:v>
                </c:pt>
                <c:pt idx="44">
                  <c:v>27.480430999999999</c:v>
                </c:pt>
                <c:pt idx="45">
                  <c:v>27.707206999999997</c:v>
                </c:pt>
                <c:pt idx="46">
                  <c:v>27.862807</c:v>
                </c:pt>
                <c:pt idx="47">
                  <c:v>28.128857999999997</c:v>
                </c:pt>
                <c:pt idx="48">
                  <c:v>28.340597000000002</c:v>
                </c:pt>
                <c:pt idx="49">
                  <c:v>28.557158000000001</c:v>
                </c:pt>
                <c:pt idx="50">
                  <c:v>28.801993000000003</c:v>
                </c:pt>
                <c:pt idx="51">
                  <c:v>29.061239999999998</c:v>
                </c:pt>
                <c:pt idx="52">
                  <c:v>29.329630999999999</c:v>
                </c:pt>
                <c:pt idx="53">
                  <c:v>29.581496000000001</c:v>
                </c:pt>
                <c:pt idx="54">
                  <c:v>29.859596</c:v>
                </c:pt>
                <c:pt idx="55">
                  <c:v>30.162255999999999</c:v>
                </c:pt>
                <c:pt idx="56">
                  <c:v>30.427906000000004</c:v>
                </c:pt>
                <c:pt idx="57">
                  <c:v>30.763577999999999</c:v>
                </c:pt>
                <c:pt idx="58">
                  <c:v>31.076546000000004</c:v>
                </c:pt>
                <c:pt idx="59">
                  <c:v>31.386743999999997</c:v>
                </c:pt>
                <c:pt idx="60">
                  <c:v>31.637936</c:v>
                </c:pt>
              </c:numCache>
            </c:numRef>
          </c:val>
          <c:smooth val="0"/>
          <c:extLst xmlns:c16r2="http://schemas.microsoft.com/office/drawing/2015/06/chart">
            <c:ext xmlns:c16="http://schemas.microsoft.com/office/drawing/2014/chart" uri="{C3380CC4-5D6E-409C-BE32-E72D297353CC}">
              <c16:uniqueId val="{00000000-9546-4224-9C59-535C31A9156B}"/>
            </c:ext>
          </c:extLst>
        </c:ser>
        <c:ser>
          <c:idx val="1"/>
          <c:order val="1"/>
          <c:tx>
            <c:strRef>
              <c:f>Sheet1!$C$1</c:f>
              <c:strCache>
                <c:ptCount val="1"/>
                <c:pt idx="0">
                  <c:v>residential</c:v>
                </c:pt>
              </c:strCache>
            </c:strRef>
          </c:tx>
          <c:spPr>
            <a:ln w="22225" cap="rnd">
              <a:solidFill>
                <a:srgbClr val="C00000"/>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Sheet1!$C$2:$C$62</c:f>
              <c:numCache>
                <c:formatCode>General</c:formatCode>
                <c:ptCount val="61"/>
                <c:pt idx="0">
                  <c:v>6.5520670000000001</c:v>
                </c:pt>
                <c:pt idx="1">
                  <c:v>6.7457770000000004</c:v>
                </c:pt>
                <c:pt idx="2">
                  <c:v>6.9491180000000004</c:v>
                </c:pt>
                <c:pt idx="3">
                  <c:v>7.1400330000000007</c:v>
                </c:pt>
                <c:pt idx="4">
                  <c:v>6.9762319999999995</c:v>
                </c:pt>
                <c:pt idx="5">
                  <c:v>6.9340489999999999</c:v>
                </c:pt>
                <c:pt idx="6">
                  <c:v>7.4640020000000007</c:v>
                </c:pt>
                <c:pt idx="7">
                  <c:v>7.0302420000000003</c:v>
                </c:pt>
                <c:pt idx="8">
                  <c:v>6.4104229999999998</c:v>
                </c:pt>
                <c:pt idx="9">
                  <c:v>6.7717879999999999</c:v>
                </c:pt>
                <c:pt idx="10">
                  <c:v>7.1555879999999998</c:v>
                </c:pt>
                <c:pt idx="11">
                  <c:v>6.8637670000000002</c:v>
                </c:pt>
                <c:pt idx="12">
                  <c:v>6.9067730000000003</c:v>
                </c:pt>
                <c:pt idx="13">
                  <c:v>7.2323469999999999</c:v>
                </c:pt>
                <c:pt idx="14">
                  <c:v>6.9865770000000005</c:v>
                </c:pt>
                <c:pt idx="15">
                  <c:v>6.9006679999999996</c:v>
                </c:pt>
                <c:pt idx="16">
                  <c:v>6.1543939999999999</c:v>
                </c:pt>
                <c:pt idx="17">
                  <c:v>6.5888070000000001</c:v>
                </c:pt>
                <c:pt idx="18">
                  <c:v>6.888687</c:v>
                </c:pt>
                <c:pt idx="19">
                  <c:v>6.6366779999999999</c:v>
                </c:pt>
                <c:pt idx="20">
                  <c:v>6.6399030000000003</c:v>
                </c:pt>
                <c:pt idx="21">
                  <c:v>6.4724269999999997</c:v>
                </c:pt>
                <c:pt idx="22">
                  <c:v>5.683738</c:v>
                </c:pt>
                <c:pt idx="23">
                  <c:v>6.6881980000000008</c:v>
                </c:pt>
                <c:pt idx="24">
                  <c:v>7.0056409999999998</c:v>
                </c:pt>
                <c:pt idx="25">
                  <c:v>6.4639350000000002</c:v>
                </c:pt>
                <c:pt idx="26">
                  <c:v>6.0323000000000002</c:v>
                </c:pt>
                <c:pt idx="27">
                  <c:v>6.1003190000000007</c:v>
                </c:pt>
                <c:pt idx="28">
                  <c:v>6.8758609999999996</c:v>
                </c:pt>
                <c:pt idx="29">
                  <c:v>6.6698239999999993</c:v>
                </c:pt>
                <c:pt idx="30">
                  <c:v>6.4905079999999993</c:v>
                </c:pt>
                <c:pt idx="31">
                  <c:v>6.357711000000001</c:v>
                </c:pt>
                <c:pt idx="32">
                  <c:v>6.3207679999999993</c:v>
                </c:pt>
                <c:pt idx="33">
                  <c:v>6.2820150000000003</c:v>
                </c:pt>
                <c:pt idx="34">
                  <c:v>6.2451860000000003</c:v>
                </c:pt>
                <c:pt idx="35">
                  <c:v>6.2036559999999996</c:v>
                </c:pt>
                <c:pt idx="36">
                  <c:v>6.1584789999999998</c:v>
                </c:pt>
                <c:pt idx="37">
                  <c:v>6.1133930000000003</c:v>
                </c:pt>
                <c:pt idx="38">
                  <c:v>6.0726640000000005</c:v>
                </c:pt>
                <c:pt idx="39">
                  <c:v>6.0382970000000009</c:v>
                </c:pt>
                <c:pt idx="40">
                  <c:v>6.0038160000000005</c:v>
                </c:pt>
                <c:pt idx="41">
                  <c:v>5.9753550000000004</c:v>
                </c:pt>
                <c:pt idx="42">
                  <c:v>5.9481970000000004</c:v>
                </c:pt>
                <c:pt idx="43">
                  <c:v>5.9209069999999997</c:v>
                </c:pt>
                <c:pt idx="44">
                  <c:v>5.8930449999999999</c:v>
                </c:pt>
                <c:pt idx="45">
                  <c:v>5.8681470000000004</c:v>
                </c:pt>
                <c:pt idx="46">
                  <c:v>5.8455820000000012</c:v>
                </c:pt>
                <c:pt idx="47">
                  <c:v>5.8218060000000005</c:v>
                </c:pt>
                <c:pt idx="48">
                  <c:v>5.7987699999999993</c:v>
                </c:pt>
                <c:pt idx="49">
                  <c:v>5.7758409999999989</c:v>
                </c:pt>
                <c:pt idx="50">
                  <c:v>5.7545259999999994</c:v>
                </c:pt>
                <c:pt idx="51">
                  <c:v>5.7345699999999997</c:v>
                </c:pt>
                <c:pt idx="52">
                  <c:v>5.715103</c:v>
                </c:pt>
                <c:pt idx="53">
                  <c:v>5.6967379999999999</c:v>
                </c:pt>
                <c:pt idx="54">
                  <c:v>5.6797399999999998</c:v>
                </c:pt>
                <c:pt idx="55">
                  <c:v>5.663964</c:v>
                </c:pt>
                <c:pt idx="56">
                  <c:v>5.6484020000000008</c:v>
                </c:pt>
                <c:pt idx="57">
                  <c:v>5.6331569999999997</c:v>
                </c:pt>
                <c:pt idx="58">
                  <c:v>5.6180900000000005</c:v>
                </c:pt>
                <c:pt idx="59">
                  <c:v>5.6031930000000001</c:v>
                </c:pt>
                <c:pt idx="60">
                  <c:v>5.5876520000000003</c:v>
                </c:pt>
              </c:numCache>
            </c:numRef>
          </c:val>
          <c:smooth val="0"/>
          <c:extLst xmlns:c16r2="http://schemas.microsoft.com/office/drawing/2015/06/chart">
            <c:ext xmlns:c16="http://schemas.microsoft.com/office/drawing/2014/chart" uri="{C3380CC4-5D6E-409C-BE32-E72D297353CC}">
              <c16:uniqueId val="{00000001-9546-4224-9C59-535C31A9156B}"/>
            </c:ext>
          </c:extLst>
        </c:ser>
        <c:ser>
          <c:idx val="4"/>
          <c:order val="2"/>
          <c:tx>
            <c:strRef>
              <c:f>Sheet1!$D$1</c:f>
              <c:strCache>
                <c:ptCount val="1"/>
                <c:pt idx="0">
                  <c:v>commercial</c:v>
                </c:pt>
              </c:strCache>
            </c:strRef>
          </c:tx>
          <c:spPr>
            <a:ln w="22225" cap="rnd">
              <a:solidFill>
                <a:srgbClr val="E3A5AC"/>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Sheet1!$D$2:$D$62</c:f>
              <c:numCache>
                <c:formatCode>General</c:formatCode>
                <c:ptCount val="61"/>
                <c:pt idx="0">
                  <c:v>3.8934329999999999</c:v>
                </c:pt>
                <c:pt idx="1">
                  <c:v>3.9455290000000001</c:v>
                </c:pt>
                <c:pt idx="2">
                  <c:v>3.9908229999999998</c:v>
                </c:pt>
                <c:pt idx="3">
                  <c:v>3.9699630000000004</c:v>
                </c:pt>
                <c:pt idx="4">
                  <c:v>4.0162230000000001</c:v>
                </c:pt>
                <c:pt idx="5">
                  <c:v>4.1003749999999997</c:v>
                </c:pt>
                <c:pt idx="6">
                  <c:v>4.2733299999999996</c:v>
                </c:pt>
                <c:pt idx="7">
                  <c:v>4.2953840000000003</c:v>
                </c:pt>
                <c:pt idx="8">
                  <c:v>4.0047160000000002</c:v>
                </c:pt>
                <c:pt idx="9">
                  <c:v>4.0533700000000001</c:v>
                </c:pt>
                <c:pt idx="10">
                  <c:v>4.2780620000000003</c:v>
                </c:pt>
                <c:pt idx="11">
                  <c:v>4.0844699999999996</c:v>
                </c:pt>
                <c:pt idx="12">
                  <c:v>4.1319870000000005</c:v>
                </c:pt>
                <c:pt idx="13">
                  <c:v>4.2982860000000001</c:v>
                </c:pt>
                <c:pt idx="14">
                  <c:v>4.2322030000000002</c:v>
                </c:pt>
                <c:pt idx="15">
                  <c:v>4.0522669999999996</c:v>
                </c:pt>
                <c:pt idx="16">
                  <c:v>3.7474090000000002</c:v>
                </c:pt>
                <c:pt idx="17">
                  <c:v>3.9224730000000001</c:v>
                </c:pt>
                <c:pt idx="18">
                  <c:v>4.0999460000000001</c:v>
                </c:pt>
                <c:pt idx="19">
                  <c:v>4.0557470000000002</c:v>
                </c:pt>
                <c:pt idx="20">
                  <c:v>4.0231589999999997</c:v>
                </c:pt>
                <c:pt idx="21">
                  <c:v>4.0653290000000002</c:v>
                </c:pt>
                <c:pt idx="22">
                  <c:v>3.724837</c:v>
                </c:pt>
                <c:pt idx="23">
                  <c:v>4.1609639999999999</c:v>
                </c:pt>
                <c:pt idx="24">
                  <c:v>4.390034</c:v>
                </c:pt>
                <c:pt idx="25">
                  <c:v>4.4407380000000005</c:v>
                </c:pt>
                <c:pt idx="26">
                  <c:v>4.3212669999999997</c:v>
                </c:pt>
                <c:pt idx="27">
                  <c:v>4.3676430000000002</c:v>
                </c:pt>
                <c:pt idx="28">
                  <c:v>4.7449639999999995</c:v>
                </c:pt>
                <c:pt idx="29">
                  <c:v>4.6458780000000006</c:v>
                </c:pt>
                <c:pt idx="30">
                  <c:v>4.5750799999999998</c:v>
                </c:pt>
                <c:pt idx="31">
                  <c:v>4.6242619999999999</c:v>
                </c:pt>
                <c:pt idx="32">
                  <c:v>4.6463169999999998</c:v>
                </c:pt>
                <c:pt idx="33">
                  <c:v>4.653429</c:v>
                </c:pt>
                <c:pt idx="34">
                  <c:v>4.6565620000000001</c:v>
                </c:pt>
                <c:pt idx="35">
                  <c:v>4.6510599999999993</c:v>
                </c:pt>
                <c:pt idx="36">
                  <c:v>4.6440999999999999</c:v>
                </c:pt>
                <c:pt idx="37">
                  <c:v>4.6399150000000002</c:v>
                </c:pt>
                <c:pt idx="38">
                  <c:v>4.6413569999999993</c:v>
                </c:pt>
                <c:pt idx="39">
                  <c:v>4.6490200000000002</c:v>
                </c:pt>
                <c:pt idx="40">
                  <c:v>4.6546079999999996</c:v>
                </c:pt>
                <c:pt idx="41">
                  <c:v>4.6668750000000001</c:v>
                </c:pt>
                <c:pt idx="42">
                  <c:v>4.6811680000000004</c:v>
                </c:pt>
                <c:pt idx="43">
                  <c:v>4.6915559999999994</c:v>
                </c:pt>
                <c:pt idx="44">
                  <c:v>4.7000339999999987</c:v>
                </c:pt>
                <c:pt idx="45">
                  <c:v>4.7112599999999993</c:v>
                </c:pt>
                <c:pt idx="46">
                  <c:v>4.7260660000000003</c:v>
                </c:pt>
                <c:pt idx="47">
                  <c:v>4.7384140000000006</c:v>
                </c:pt>
                <c:pt idx="48">
                  <c:v>4.7501930000000012</c:v>
                </c:pt>
                <c:pt idx="49">
                  <c:v>4.7618019999999994</c:v>
                </c:pt>
                <c:pt idx="50">
                  <c:v>4.7762080000000005</c:v>
                </c:pt>
                <c:pt idx="51">
                  <c:v>4.7901139999999991</c:v>
                </c:pt>
                <c:pt idx="52">
                  <c:v>4.8035089999999991</c:v>
                </c:pt>
                <c:pt idx="53">
                  <c:v>4.8171270000000002</c:v>
                </c:pt>
                <c:pt idx="54">
                  <c:v>4.832192</c:v>
                </c:pt>
                <c:pt idx="55">
                  <c:v>4.8458240000000004</c:v>
                </c:pt>
                <c:pt idx="56">
                  <c:v>4.8594139999999992</c:v>
                </c:pt>
                <c:pt idx="57">
                  <c:v>4.8719320000000002</c:v>
                </c:pt>
                <c:pt idx="58">
                  <c:v>4.8857269999999993</c:v>
                </c:pt>
                <c:pt idx="59">
                  <c:v>4.899468999999999</c:v>
                </c:pt>
                <c:pt idx="60">
                  <c:v>4.9132559999999996</c:v>
                </c:pt>
              </c:numCache>
            </c:numRef>
          </c:val>
          <c:smooth val="0"/>
          <c:extLst xmlns:c16r2="http://schemas.microsoft.com/office/drawing/2015/06/chart">
            <c:ext xmlns:c16="http://schemas.microsoft.com/office/drawing/2014/chart" uri="{C3380CC4-5D6E-409C-BE32-E72D297353CC}">
              <c16:uniqueId val="{00000002-9546-4224-9C59-535C31A9156B}"/>
            </c:ext>
          </c:extLst>
        </c:ser>
        <c:ser>
          <c:idx val="7"/>
          <c:order val="3"/>
          <c:tx>
            <c:strRef>
              <c:f>Sheet1!$E$1</c:f>
              <c:strCache>
                <c:ptCount val="1"/>
                <c:pt idx="0">
                  <c:v>transportation</c:v>
                </c:pt>
              </c:strCache>
            </c:strRef>
          </c:tx>
          <c:spPr>
            <a:ln w="22225" cap="rnd">
              <a:solidFill>
                <a:srgbClr val="003953"/>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Sheet1!$E$2:$E$62</c:f>
              <c:numCache>
                <c:formatCode>General</c:formatCode>
                <c:ptCount val="61"/>
                <c:pt idx="0">
                  <c:v>22.365551</c:v>
                </c:pt>
                <c:pt idx="1">
                  <c:v>22.064827000000001</c:v>
                </c:pt>
                <c:pt idx="2">
                  <c:v>22.362755</c:v>
                </c:pt>
                <c:pt idx="3">
                  <c:v>22.617669000000003</c:v>
                </c:pt>
                <c:pt idx="4">
                  <c:v>23.263535999999998</c:v>
                </c:pt>
                <c:pt idx="5">
                  <c:v>23.756643</c:v>
                </c:pt>
                <c:pt idx="6">
                  <c:v>24.364553000000001</c:v>
                </c:pt>
                <c:pt idx="7">
                  <c:v>24.668140000000001</c:v>
                </c:pt>
                <c:pt idx="8">
                  <c:v>25.169451000000002</c:v>
                </c:pt>
                <c:pt idx="9">
                  <c:v>25.858792000000001</c:v>
                </c:pt>
                <c:pt idx="10">
                  <c:v>26.455635999999998</c:v>
                </c:pt>
                <c:pt idx="11">
                  <c:v>26.179368999999998</c:v>
                </c:pt>
                <c:pt idx="12">
                  <c:v>26.747287</c:v>
                </c:pt>
                <c:pt idx="13">
                  <c:v>26.806927999999999</c:v>
                </c:pt>
                <c:pt idx="14">
                  <c:v>27.747703000000001</c:v>
                </c:pt>
                <c:pt idx="15">
                  <c:v>28.179505000000002</c:v>
                </c:pt>
                <c:pt idx="16">
                  <c:v>28.617853</c:v>
                </c:pt>
                <c:pt idx="17">
                  <c:v>28.727554999999999</c:v>
                </c:pt>
                <c:pt idx="18">
                  <c:v>27.339663999999999</c:v>
                </c:pt>
                <c:pt idx="19">
                  <c:v>26.506670999999997</c:v>
                </c:pt>
                <c:pt idx="20">
                  <c:v>26.897023000000001</c:v>
                </c:pt>
                <c:pt idx="21">
                  <c:v>26.518232000000001</c:v>
                </c:pt>
                <c:pt idx="22">
                  <c:v>26.050190999999998</c:v>
                </c:pt>
                <c:pt idx="23">
                  <c:v>26.533190999999999</c:v>
                </c:pt>
                <c:pt idx="24">
                  <c:v>26.789257000000003</c:v>
                </c:pt>
                <c:pt idx="25">
                  <c:v>27.161062000000001</c:v>
                </c:pt>
                <c:pt idx="26">
                  <c:v>27.710365000000003</c:v>
                </c:pt>
                <c:pt idx="27">
                  <c:v>27.938925999999999</c:v>
                </c:pt>
                <c:pt idx="28">
                  <c:v>28.312580999999998</c:v>
                </c:pt>
                <c:pt idx="29">
                  <c:v>28.058356</c:v>
                </c:pt>
                <c:pt idx="30">
                  <c:v>28.075165999999999</c:v>
                </c:pt>
                <c:pt idx="31">
                  <c:v>27.866546</c:v>
                </c:pt>
                <c:pt idx="32">
                  <c:v>27.496372999999998</c:v>
                </c:pt>
                <c:pt idx="33">
                  <c:v>27.222274000000002</c:v>
                </c:pt>
                <c:pt idx="34">
                  <c:v>26.909818999999999</c:v>
                </c:pt>
                <c:pt idx="35">
                  <c:v>26.577755</c:v>
                </c:pt>
                <c:pt idx="36">
                  <c:v>26.318390999999998</c:v>
                </c:pt>
                <c:pt idx="37">
                  <c:v>26.067417000000003</c:v>
                </c:pt>
                <c:pt idx="38">
                  <c:v>25.848679000000001</c:v>
                </c:pt>
                <c:pt idx="39">
                  <c:v>25.659396999999998</c:v>
                </c:pt>
                <c:pt idx="40">
                  <c:v>25.505897000000001</c:v>
                </c:pt>
                <c:pt idx="41">
                  <c:v>25.371893</c:v>
                </c:pt>
                <c:pt idx="42">
                  <c:v>25.236093</c:v>
                </c:pt>
                <c:pt idx="43">
                  <c:v>25.113943000000003</c:v>
                </c:pt>
                <c:pt idx="44">
                  <c:v>25.017685</c:v>
                </c:pt>
                <c:pt idx="45">
                  <c:v>24.917038999999999</c:v>
                </c:pt>
                <c:pt idx="46">
                  <c:v>24.832737999999999</c:v>
                </c:pt>
                <c:pt idx="47">
                  <c:v>24.775827</c:v>
                </c:pt>
                <c:pt idx="48">
                  <c:v>24.731577000000001</c:v>
                </c:pt>
                <c:pt idx="49">
                  <c:v>24.707567999999998</c:v>
                </c:pt>
                <c:pt idx="50">
                  <c:v>24.724433000000001</c:v>
                </c:pt>
                <c:pt idx="51">
                  <c:v>24.762321999999998</c:v>
                </c:pt>
                <c:pt idx="52">
                  <c:v>24.810948999999997</c:v>
                </c:pt>
                <c:pt idx="53">
                  <c:v>24.885999999999999</c:v>
                </c:pt>
                <c:pt idx="54">
                  <c:v>24.971661999999998</c:v>
                </c:pt>
                <c:pt idx="55">
                  <c:v>25.07433</c:v>
                </c:pt>
                <c:pt idx="56">
                  <c:v>25.180976999999999</c:v>
                </c:pt>
                <c:pt idx="57">
                  <c:v>25.306187999999999</c:v>
                </c:pt>
                <c:pt idx="58">
                  <c:v>25.437365</c:v>
                </c:pt>
                <c:pt idx="59">
                  <c:v>25.573719000000001</c:v>
                </c:pt>
                <c:pt idx="60">
                  <c:v>25.713052999999999</c:v>
                </c:pt>
              </c:numCache>
            </c:numRef>
          </c:val>
          <c:smooth val="0"/>
          <c:extLst xmlns:c16r2="http://schemas.microsoft.com/office/drawing/2015/06/chart">
            <c:ext xmlns:c16="http://schemas.microsoft.com/office/drawing/2014/chart" uri="{C3380CC4-5D6E-409C-BE32-E72D297353CC}">
              <c16:uniqueId val="{00000003-9546-4224-9C59-535C31A9156B}"/>
            </c:ext>
          </c:extLst>
        </c:ser>
        <c:ser>
          <c:idx val="0"/>
          <c:order val="4"/>
          <c:tx>
            <c:strRef>
              <c:f>Sheet1!$F$1</c:f>
              <c:strCache>
                <c:ptCount val="1"/>
                <c:pt idx="0">
                  <c:v>electric power</c:v>
                </c:pt>
              </c:strCache>
            </c:strRef>
          </c:tx>
          <c:spPr>
            <a:ln w="22225" cap="rnd">
              <a:solidFill>
                <a:srgbClr val="E1AB76"/>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Sheet1!$F$2:$F$62</c:f>
              <c:numCache>
                <c:formatCode>General</c:formatCode>
                <c:ptCount val="61"/>
                <c:pt idx="0">
                  <c:v>30.495052999999999</c:v>
                </c:pt>
                <c:pt idx="1">
                  <c:v>30.856021000000002</c:v>
                </c:pt>
                <c:pt idx="2">
                  <c:v>30.722757000000001</c:v>
                </c:pt>
                <c:pt idx="3">
                  <c:v>31.847064999999997</c:v>
                </c:pt>
                <c:pt idx="4">
                  <c:v>32.398713999999998</c:v>
                </c:pt>
                <c:pt idx="5">
                  <c:v>33.478817999999997</c:v>
                </c:pt>
                <c:pt idx="6">
                  <c:v>34.485399999999998</c:v>
                </c:pt>
                <c:pt idx="7">
                  <c:v>34.886291</c:v>
                </c:pt>
                <c:pt idx="8">
                  <c:v>36.225116999999997</c:v>
                </c:pt>
                <c:pt idx="9">
                  <c:v>36.975567000000005</c:v>
                </c:pt>
                <c:pt idx="10">
                  <c:v>38.061758999999995</c:v>
                </c:pt>
                <c:pt idx="11">
                  <c:v>37.215173999999998</c:v>
                </c:pt>
                <c:pt idx="12">
                  <c:v>38.016154</c:v>
                </c:pt>
                <c:pt idx="13">
                  <c:v>38.028286999999999</c:v>
                </c:pt>
                <c:pt idx="14">
                  <c:v>38.701055000000004</c:v>
                </c:pt>
                <c:pt idx="15">
                  <c:v>39.625526000000001</c:v>
                </c:pt>
                <c:pt idx="16">
                  <c:v>39.416564000000001</c:v>
                </c:pt>
                <c:pt idx="17">
                  <c:v>40.370589000000002</c:v>
                </c:pt>
                <c:pt idx="18">
                  <c:v>39.969266000000005</c:v>
                </c:pt>
                <c:pt idx="19">
                  <c:v>38.068718000000004</c:v>
                </c:pt>
                <c:pt idx="20">
                  <c:v>39.618856000000001</c:v>
                </c:pt>
                <c:pt idx="21">
                  <c:v>39.292760999999999</c:v>
                </c:pt>
                <c:pt idx="22">
                  <c:v>38.131095999999999</c:v>
                </c:pt>
                <c:pt idx="23">
                  <c:v>38.356585000000003</c:v>
                </c:pt>
                <c:pt idx="24">
                  <c:v>38.629409000000003</c:v>
                </c:pt>
                <c:pt idx="25">
                  <c:v>37.889578</c:v>
                </c:pt>
                <c:pt idx="26">
                  <c:v>37.726555999999995</c:v>
                </c:pt>
                <c:pt idx="27">
                  <c:v>37.241080000000004</c:v>
                </c:pt>
                <c:pt idx="28">
                  <c:v>38.280334000000003</c:v>
                </c:pt>
                <c:pt idx="29">
                  <c:v>37.453594000000002</c:v>
                </c:pt>
                <c:pt idx="30">
                  <c:v>36.758343000000004</c:v>
                </c:pt>
                <c:pt idx="31">
                  <c:v>37.117592000000002</c:v>
                </c:pt>
                <c:pt idx="32">
                  <c:v>36.960014000000001</c:v>
                </c:pt>
                <c:pt idx="33">
                  <c:v>36.672992999999998</c:v>
                </c:pt>
                <c:pt idx="34">
                  <c:v>36.575038999999997</c:v>
                </c:pt>
                <c:pt idx="35">
                  <c:v>36.172443000000001</c:v>
                </c:pt>
                <c:pt idx="36">
                  <c:v>35.901398</c:v>
                </c:pt>
                <c:pt idx="37">
                  <c:v>35.921664999999997</c:v>
                </c:pt>
                <c:pt idx="38">
                  <c:v>36.033569</c:v>
                </c:pt>
                <c:pt idx="39">
                  <c:v>36.204948000000002</c:v>
                </c:pt>
                <c:pt idx="40">
                  <c:v>36.382792999999999</c:v>
                </c:pt>
                <c:pt idx="41">
                  <c:v>36.546805999999997</c:v>
                </c:pt>
                <c:pt idx="42">
                  <c:v>36.700974000000002</c:v>
                </c:pt>
                <c:pt idx="43">
                  <c:v>36.844616000000002</c:v>
                </c:pt>
                <c:pt idx="44">
                  <c:v>36.968575000000001</c:v>
                </c:pt>
                <c:pt idx="45">
                  <c:v>37.169635999999997</c:v>
                </c:pt>
                <c:pt idx="46">
                  <c:v>37.381565000000002</c:v>
                </c:pt>
                <c:pt idx="47">
                  <c:v>37.613159000000003</c:v>
                </c:pt>
                <c:pt idx="48">
                  <c:v>37.806880999999997</c:v>
                </c:pt>
                <c:pt idx="49">
                  <c:v>38.006492999999999</c:v>
                </c:pt>
                <c:pt idx="50">
                  <c:v>38.215342999999997</c:v>
                </c:pt>
                <c:pt idx="51">
                  <c:v>38.480407999999997</c:v>
                </c:pt>
                <c:pt idx="52">
                  <c:v>38.771850999999998</c:v>
                </c:pt>
                <c:pt idx="53">
                  <c:v>39.05368</c:v>
                </c:pt>
                <c:pt idx="54">
                  <c:v>39.380875000000003</c:v>
                </c:pt>
                <c:pt idx="55">
                  <c:v>39.734324999999998</c:v>
                </c:pt>
                <c:pt idx="56">
                  <c:v>40.115527999999998</c:v>
                </c:pt>
                <c:pt idx="57">
                  <c:v>40.483832999999997</c:v>
                </c:pt>
                <c:pt idx="58">
                  <c:v>40.83276</c:v>
                </c:pt>
                <c:pt idx="59">
                  <c:v>41.185513</c:v>
                </c:pt>
                <c:pt idx="60">
                  <c:v>41.560912999999999</c:v>
                </c:pt>
              </c:numCache>
            </c:numRef>
          </c:val>
          <c:smooth val="0"/>
          <c:extLst xmlns:c16r2="http://schemas.microsoft.com/office/drawing/2015/06/chart">
            <c:ext xmlns:c16="http://schemas.microsoft.com/office/drawing/2014/chart" uri="{C3380CC4-5D6E-409C-BE32-E72D297353CC}">
              <c16:uniqueId val="{00000004-9546-4224-9C59-535C31A9156B}"/>
            </c:ext>
          </c:extLst>
        </c:ser>
        <c:dLbls>
          <c:showLegendKey val="0"/>
          <c:showVal val="0"/>
          <c:showCatName val="0"/>
          <c:showSerName val="0"/>
          <c:showPercent val="0"/>
          <c:showBubbleSize val="0"/>
        </c:dLbls>
        <c:smooth val="0"/>
        <c:axId val="-218257600"/>
        <c:axId val="-218253792"/>
      </c:lineChart>
      <c:catAx>
        <c:axId val="-218257600"/>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218253792"/>
        <c:crosses val="autoZero"/>
        <c:auto val="1"/>
        <c:lblAlgn val="ctr"/>
        <c:lblOffset val="100"/>
        <c:tickLblSkip val="10"/>
        <c:tickMarkSkip val="10"/>
        <c:noMultiLvlLbl val="0"/>
      </c:catAx>
      <c:valAx>
        <c:axId val="-218253792"/>
        <c:scaling>
          <c:orientation val="minMax"/>
          <c:max val="5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low"/>
        <c:spPr>
          <a:noFill/>
          <a:ln w="22225">
            <a:solidFill>
              <a:srgbClr val="FFFFFF">
                <a:lumMod val="65000"/>
              </a:srgbClr>
            </a:solidFill>
            <a:prstDash val="lgDash"/>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218257600"/>
        <c:crossesAt val="30"/>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3090551181102378E-2"/>
          <c:y val="0.16486074657334499"/>
          <c:w val="0.83734908136482944"/>
          <c:h val="0.74546296296296299"/>
        </c:manualLayout>
      </c:layout>
      <c:lineChart>
        <c:grouping val="standard"/>
        <c:varyColors val="0"/>
        <c:ser>
          <c:idx val="3"/>
          <c:order val="0"/>
          <c:tx>
            <c:strRef>
              <c:f>Sheet1!$B$1</c:f>
              <c:strCache>
                <c:ptCount val="1"/>
                <c:pt idx="0">
                  <c:v>imports</c:v>
                </c:pt>
              </c:strCache>
            </c:strRef>
          </c:tx>
          <c:spPr>
            <a:ln w="22225" cap="rnd">
              <a:solidFill>
                <a:srgbClr val="003953"/>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Sheet1!$B$2:$B$62</c:f>
              <c:numCache>
                <c:formatCode>General</c:formatCode>
                <c:ptCount val="61"/>
                <c:pt idx="0">
                  <c:v>18.817258000000002</c:v>
                </c:pt>
                <c:pt idx="1">
                  <c:v>18.334821000000002</c:v>
                </c:pt>
                <c:pt idx="2">
                  <c:v>19.372204</c:v>
                </c:pt>
                <c:pt idx="3">
                  <c:v>21.218333999999999</c:v>
                </c:pt>
                <c:pt idx="4">
                  <c:v>22.306671999999999</c:v>
                </c:pt>
                <c:pt idx="5">
                  <c:v>22.179612000000002</c:v>
                </c:pt>
                <c:pt idx="6">
                  <c:v>23.633256000000003</c:v>
                </c:pt>
                <c:pt idx="7">
                  <c:v>25.119240000000001</c:v>
                </c:pt>
                <c:pt idx="8">
                  <c:v>26.472519000000002</c:v>
                </c:pt>
                <c:pt idx="9">
                  <c:v>27.151580999999997</c:v>
                </c:pt>
                <c:pt idx="10">
                  <c:v>28.865252999999999</c:v>
                </c:pt>
                <c:pt idx="11">
                  <c:v>30.052174999999998</c:v>
                </c:pt>
                <c:pt idx="12">
                  <c:v>29.330543000000002</c:v>
                </c:pt>
                <c:pt idx="13">
                  <c:v>31.006947</c:v>
                </c:pt>
                <c:pt idx="14">
                  <c:v>33.492250999999996</c:v>
                </c:pt>
                <c:pt idx="15">
                  <c:v>34.659267999999997</c:v>
                </c:pt>
                <c:pt idx="16">
                  <c:v>34.648788999999994</c:v>
                </c:pt>
                <c:pt idx="17">
                  <c:v>34.678533999999999</c:v>
                </c:pt>
                <c:pt idx="18">
                  <c:v>32.970368000000001</c:v>
                </c:pt>
                <c:pt idx="19">
                  <c:v>29.690355</c:v>
                </c:pt>
                <c:pt idx="20">
                  <c:v>29.865911000000001</c:v>
                </c:pt>
                <c:pt idx="21">
                  <c:v>28.74803</c:v>
                </c:pt>
                <c:pt idx="22">
                  <c:v>27.068146000000002</c:v>
                </c:pt>
                <c:pt idx="23">
                  <c:v>24.622565999999999</c:v>
                </c:pt>
                <c:pt idx="24">
                  <c:v>23.240985999999999</c:v>
                </c:pt>
                <c:pt idx="25">
                  <c:v>23.793672999999998</c:v>
                </c:pt>
                <c:pt idx="26">
                  <c:v>25.378160999999999</c:v>
                </c:pt>
                <c:pt idx="27">
                  <c:v>25.466695999999999</c:v>
                </c:pt>
                <c:pt idx="28">
                  <c:v>24.812536000000001</c:v>
                </c:pt>
                <c:pt idx="29">
                  <c:v>23.457578999999999</c:v>
                </c:pt>
                <c:pt idx="30">
                  <c:v>23.873318000000001</c:v>
                </c:pt>
                <c:pt idx="31">
                  <c:v>21.703804000000002</c:v>
                </c:pt>
                <c:pt idx="32">
                  <c:v>21.591322000000002</c:v>
                </c:pt>
                <c:pt idx="33">
                  <c:v>21.559850999999998</c:v>
                </c:pt>
                <c:pt idx="34">
                  <c:v>22.250982</c:v>
                </c:pt>
                <c:pt idx="35">
                  <c:v>21.471299999999999</c:v>
                </c:pt>
                <c:pt idx="36">
                  <c:v>22.164657999999999</c:v>
                </c:pt>
                <c:pt idx="37">
                  <c:v>21.302098999999998</c:v>
                </c:pt>
                <c:pt idx="38">
                  <c:v>21.308188999999999</c:v>
                </c:pt>
                <c:pt idx="39">
                  <c:v>20.949127000000001</c:v>
                </c:pt>
                <c:pt idx="40">
                  <c:v>20.351310999999999</c:v>
                </c:pt>
                <c:pt idx="41">
                  <c:v>20.068798000000001</c:v>
                </c:pt>
                <c:pt idx="42">
                  <c:v>20.025207999999999</c:v>
                </c:pt>
                <c:pt idx="43">
                  <c:v>19.523439</c:v>
                </c:pt>
                <c:pt idx="44">
                  <c:v>20.189913000000001</c:v>
                </c:pt>
                <c:pt idx="45">
                  <c:v>20.347405999999999</c:v>
                </c:pt>
                <c:pt idx="46">
                  <c:v>20.093451000000002</c:v>
                </c:pt>
                <c:pt idx="47">
                  <c:v>21.165379999999999</c:v>
                </c:pt>
                <c:pt idx="48">
                  <c:v>21.151116999999999</c:v>
                </c:pt>
                <c:pt idx="49">
                  <c:v>21.190442999999998</c:v>
                </c:pt>
                <c:pt idx="50">
                  <c:v>21.058371000000001</c:v>
                </c:pt>
                <c:pt idx="51">
                  <c:v>21.565349999999999</c:v>
                </c:pt>
                <c:pt idx="52">
                  <c:v>21.322243</c:v>
                </c:pt>
                <c:pt idx="53">
                  <c:v>21.473521999999999</c:v>
                </c:pt>
                <c:pt idx="54">
                  <c:v>21.823364000000002</c:v>
                </c:pt>
                <c:pt idx="55">
                  <c:v>22.354588</c:v>
                </c:pt>
                <c:pt idx="56">
                  <c:v>21.768930000000001</c:v>
                </c:pt>
                <c:pt idx="57">
                  <c:v>22.928599999999999</c:v>
                </c:pt>
                <c:pt idx="58">
                  <c:v>23.763273000000002</c:v>
                </c:pt>
                <c:pt idx="59">
                  <c:v>24.067530000000001</c:v>
                </c:pt>
                <c:pt idx="60">
                  <c:v>23.506428</c:v>
                </c:pt>
              </c:numCache>
            </c:numRef>
          </c:val>
          <c:smooth val="0"/>
        </c:ser>
        <c:ser>
          <c:idx val="2"/>
          <c:order val="1"/>
          <c:tx>
            <c:strRef>
              <c:f>Sheet1!$C$1</c:f>
              <c:strCache>
                <c:ptCount val="1"/>
                <c:pt idx="0">
                  <c:v>exports</c:v>
                </c:pt>
              </c:strCache>
            </c:strRef>
          </c:tx>
          <c:spPr>
            <a:ln w="22225" cap="rnd">
              <a:solidFill>
                <a:srgbClr val="A33340"/>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Sheet1!$C$2:$C$62</c:f>
              <c:numCache>
                <c:formatCode>General</c:formatCode>
                <c:ptCount val="61"/>
                <c:pt idx="0">
                  <c:v>4.7524840000000008</c:v>
                </c:pt>
                <c:pt idx="1">
                  <c:v>5.1409650000000005</c:v>
                </c:pt>
                <c:pt idx="2">
                  <c:v>4.9369420000000002</c:v>
                </c:pt>
                <c:pt idx="3">
                  <c:v>4.2266719999999998</c:v>
                </c:pt>
                <c:pt idx="4">
                  <c:v>4.0352839999999999</c:v>
                </c:pt>
                <c:pt idx="5">
                  <c:v>4.495889</c:v>
                </c:pt>
                <c:pt idx="6">
                  <c:v>4.6125530000000001</c:v>
                </c:pt>
                <c:pt idx="7">
                  <c:v>4.4933969999999999</c:v>
                </c:pt>
                <c:pt idx="8">
                  <c:v>4.236745</c:v>
                </c:pt>
                <c:pt idx="9">
                  <c:v>3.6687859999999999</c:v>
                </c:pt>
                <c:pt idx="10">
                  <c:v>3.9616550000000004</c:v>
                </c:pt>
                <c:pt idx="11">
                  <c:v>3.731109</c:v>
                </c:pt>
                <c:pt idx="12">
                  <c:v>3.6082399999999999</c:v>
                </c:pt>
                <c:pt idx="13">
                  <c:v>4.0131300000000003</c:v>
                </c:pt>
                <c:pt idx="14">
                  <c:v>4.3513599999999997</c:v>
                </c:pt>
                <c:pt idx="15">
                  <c:v>4.4618860000000007</c:v>
                </c:pt>
                <c:pt idx="16">
                  <c:v>4.7273360000000002</c:v>
                </c:pt>
                <c:pt idx="17">
                  <c:v>5.3378100000000002</c:v>
                </c:pt>
                <c:pt idx="18">
                  <c:v>6.9491829999999997</c:v>
                </c:pt>
                <c:pt idx="19">
                  <c:v>6.9201999999999995</c:v>
                </c:pt>
                <c:pt idx="20">
                  <c:v>8.176029999999999</c:v>
                </c:pt>
                <c:pt idx="21">
                  <c:v>10.372719</c:v>
                </c:pt>
                <c:pt idx="22">
                  <c:v>11.267352000000001</c:v>
                </c:pt>
                <c:pt idx="23">
                  <c:v>11.787545</c:v>
                </c:pt>
                <c:pt idx="24">
                  <c:v>12.269774999999999</c:v>
                </c:pt>
                <c:pt idx="25">
                  <c:v>12.902151999999999</c:v>
                </c:pt>
                <c:pt idx="26">
                  <c:v>14.119207000000001</c:v>
                </c:pt>
                <c:pt idx="27">
                  <c:v>17.959917000000001</c:v>
                </c:pt>
                <c:pt idx="28">
                  <c:v>21.195241000000003</c:v>
                </c:pt>
                <c:pt idx="29">
                  <c:v>23.570250000000001</c:v>
                </c:pt>
                <c:pt idx="30">
                  <c:v>26.908090999999999</c:v>
                </c:pt>
                <c:pt idx="31">
                  <c:v>27.721443000000001</c:v>
                </c:pt>
                <c:pt idx="32">
                  <c:v>30.284147000000001</c:v>
                </c:pt>
                <c:pt idx="33">
                  <c:v>31.015694</c:v>
                </c:pt>
                <c:pt idx="34">
                  <c:v>32.819771000000003</c:v>
                </c:pt>
                <c:pt idx="35">
                  <c:v>33.257461999999997</c:v>
                </c:pt>
                <c:pt idx="36">
                  <c:v>34.875853999999997</c:v>
                </c:pt>
                <c:pt idx="37">
                  <c:v>34.736507000000003</c:v>
                </c:pt>
                <c:pt idx="38">
                  <c:v>35.057713</c:v>
                </c:pt>
                <c:pt idx="39">
                  <c:v>35.064152</c:v>
                </c:pt>
                <c:pt idx="40">
                  <c:v>34.818153000000002</c:v>
                </c:pt>
                <c:pt idx="41">
                  <c:v>34.715538000000002</c:v>
                </c:pt>
                <c:pt idx="42">
                  <c:v>34.920166000000002</c:v>
                </c:pt>
                <c:pt idx="43">
                  <c:v>34.661059999999999</c:v>
                </c:pt>
                <c:pt idx="44">
                  <c:v>35.114494000000001</c:v>
                </c:pt>
                <c:pt idx="45">
                  <c:v>35.205340999999997</c:v>
                </c:pt>
                <c:pt idx="46">
                  <c:v>34.851444000000001</c:v>
                </c:pt>
                <c:pt idx="47">
                  <c:v>35.355316000000002</c:v>
                </c:pt>
                <c:pt idx="48">
                  <c:v>34.995536999999999</c:v>
                </c:pt>
                <c:pt idx="49">
                  <c:v>34.838904999999997</c:v>
                </c:pt>
                <c:pt idx="50">
                  <c:v>35.057549000000002</c:v>
                </c:pt>
                <c:pt idx="51">
                  <c:v>35.631790000000002</c:v>
                </c:pt>
                <c:pt idx="52">
                  <c:v>35.365336999999997</c:v>
                </c:pt>
                <c:pt idx="53">
                  <c:v>35.320396000000002</c:v>
                </c:pt>
                <c:pt idx="54">
                  <c:v>35.209857999999997</c:v>
                </c:pt>
                <c:pt idx="55">
                  <c:v>35.056187000000001</c:v>
                </c:pt>
                <c:pt idx="56">
                  <c:v>33.717888000000002</c:v>
                </c:pt>
                <c:pt idx="57">
                  <c:v>34.047775000000001</c:v>
                </c:pt>
                <c:pt idx="58">
                  <c:v>34.182040999999998</c:v>
                </c:pt>
                <c:pt idx="59">
                  <c:v>33.601444000000001</c:v>
                </c:pt>
                <c:pt idx="60">
                  <c:v>31.535053000000001</c:v>
                </c:pt>
              </c:numCache>
            </c:numRef>
          </c:val>
          <c:smooth val="0"/>
        </c:ser>
        <c:dLbls>
          <c:showLegendKey val="0"/>
          <c:showVal val="0"/>
          <c:showCatName val="0"/>
          <c:showSerName val="0"/>
          <c:showPercent val="0"/>
          <c:showBubbleSize val="0"/>
        </c:dLbls>
        <c:smooth val="0"/>
        <c:axId val="-218257056"/>
        <c:axId val="-218256512"/>
      </c:lineChart>
      <c:catAx>
        <c:axId val="-218257056"/>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218256512"/>
        <c:crosses val="autoZero"/>
        <c:auto val="1"/>
        <c:lblAlgn val="ctr"/>
        <c:lblOffset val="100"/>
        <c:tickLblSkip val="20"/>
        <c:tickMarkSkip val="10"/>
        <c:noMultiLvlLbl val="0"/>
      </c:catAx>
      <c:valAx>
        <c:axId val="-218256512"/>
        <c:scaling>
          <c:orientation val="minMax"/>
          <c:max val="4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rgbClr val="FFFFFF">
                <a:lumMod val="65000"/>
              </a:srgb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218257056"/>
        <c:crossesAt val="30"/>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3090551181102378E-2"/>
          <c:y val="0.18521225802406099"/>
          <c:w val="0.65121281714785639"/>
          <c:h val="0.7281594488188976"/>
        </c:manualLayout>
      </c:layout>
      <c:lineChart>
        <c:grouping val="standard"/>
        <c:varyColors val="0"/>
        <c:ser>
          <c:idx val="5"/>
          <c:order val="0"/>
          <c:tx>
            <c:strRef>
              <c:f>Sheet1!$B$1</c:f>
              <c:strCache>
                <c:ptCount val="1"/>
                <c:pt idx="0">
                  <c:v>petroleum and liquids</c:v>
                </c:pt>
              </c:strCache>
            </c:strRef>
          </c:tx>
          <c:spPr>
            <a:ln w="22225" cap="rnd">
              <a:solidFill>
                <a:srgbClr val="BD732A"/>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Sheet1!$B$2:$B$62</c:f>
              <c:numCache>
                <c:formatCode>General</c:formatCode>
                <c:ptCount val="61"/>
                <c:pt idx="0">
                  <c:v>15.293357</c:v>
                </c:pt>
                <c:pt idx="1">
                  <c:v>14.220075</c:v>
                </c:pt>
                <c:pt idx="2">
                  <c:v>14.95992</c:v>
                </c:pt>
                <c:pt idx="3">
                  <c:v>16.372893000000001</c:v>
                </c:pt>
                <c:pt idx="4">
                  <c:v>17.19913</c:v>
                </c:pt>
                <c:pt idx="5">
                  <c:v>16.825251000000009</c:v>
                </c:pt>
                <c:pt idx="6">
                  <c:v>18.178941999999999</c:v>
                </c:pt>
                <c:pt idx="7">
                  <c:v>19.564861000000001</c:v>
                </c:pt>
                <c:pt idx="8">
                  <c:v>20.890241</c:v>
                </c:pt>
                <c:pt idx="9">
                  <c:v>21.124064000000001</c:v>
                </c:pt>
                <c:pt idx="10">
                  <c:v>22.314368999999999</c:v>
                </c:pt>
                <c:pt idx="11">
                  <c:v>23.296006781999999</c:v>
                </c:pt>
                <c:pt idx="12">
                  <c:v>22.617019692</c:v>
                </c:pt>
                <c:pt idx="13">
                  <c:v>24.056750392000001</c:v>
                </c:pt>
                <c:pt idx="14">
                  <c:v>26.033147316000001</c:v>
                </c:pt>
                <c:pt idx="15">
                  <c:v>26.867100860000001</c:v>
                </c:pt>
                <c:pt idx="16">
                  <c:v>26.599456414999999</c:v>
                </c:pt>
                <c:pt idx="17">
                  <c:v>25.949810116999998</c:v>
                </c:pt>
                <c:pt idx="18">
                  <c:v>24.061226650000009</c:v>
                </c:pt>
                <c:pt idx="19">
                  <c:v>20.898556920000001</c:v>
                </c:pt>
                <c:pt idx="20">
                  <c:v>20.584212242</c:v>
                </c:pt>
                <c:pt idx="21">
                  <c:v>18.732574669999991</c:v>
                </c:pt>
                <c:pt idx="22">
                  <c:v>17.005603385000001</c:v>
                </c:pt>
                <c:pt idx="23">
                  <c:v>14.057897811</c:v>
                </c:pt>
                <c:pt idx="24">
                  <c:v>11.839481466000001</c:v>
                </c:pt>
                <c:pt idx="25">
                  <c:v>11.371592004</c:v>
                </c:pt>
                <c:pt idx="26">
                  <c:v>11.832781430000001</c:v>
                </c:pt>
                <c:pt idx="27">
                  <c:v>9.8471503760000001</c:v>
                </c:pt>
                <c:pt idx="28">
                  <c:v>7.1069429849999981</c:v>
                </c:pt>
                <c:pt idx="29">
                  <c:v>3.6735989999999989</c:v>
                </c:pt>
                <c:pt idx="30">
                  <c:v>1.394459000000001</c:v>
                </c:pt>
                <c:pt idx="31">
                  <c:v>-0.20330300000000179</c:v>
                </c:pt>
                <c:pt idx="32">
                  <c:v>-2.0036519999999989</c:v>
                </c:pt>
                <c:pt idx="33">
                  <c:v>-2.4569900000000011</c:v>
                </c:pt>
                <c:pt idx="34">
                  <c:v>-3.0419410000000009</c:v>
                </c:pt>
                <c:pt idx="35">
                  <c:v>-3.3704770000000011</c:v>
                </c:pt>
                <c:pt idx="36">
                  <c:v>-3.6468129999999981</c:v>
                </c:pt>
                <c:pt idx="37">
                  <c:v>-4.0589000000000013</c:v>
                </c:pt>
                <c:pt idx="38">
                  <c:v>-3.917349000000002</c:v>
                </c:pt>
                <c:pt idx="39">
                  <c:v>-4.0701360000000024</c:v>
                </c:pt>
                <c:pt idx="40">
                  <c:v>-4.258303999999999</c:v>
                </c:pt>
                <c:pt idx="41">
                  <c:v>-4.462726</c:v>
                </c:pt>
                <c:pt idx="42">
                  <c:v>-4.6562369999999973</c:v>
                </c:pt>
                <c:pt idx="43">
                  <c:v>-4.7882639999999981</c:v>
                </c:pt>
                <c:pt idx="44">
                  <c:v>-4.5411879999999982</c:v>
                </c:pt>
                <c:pt idx="45">
                  <c:v>-4.4244790000000016</c:v>
                </c:pt>
                <c:pt idx="46">
                  <c:v>-4.2593949999999978</c:v>
                </c:pt>
                <c:pt idx="47">
                  <c:v>-3.7357210000000021</c:v>
                </c:pt>
                <c:pt idx="48">
                  <c:v>-3.374490999999999</c:v>
                </c:pt>
                <c:pt idx="49">
                  <c:v>-3.1713710000000011</c:v>
                </c:pt>
                <c:pt idx="50">
                  <c:v>-3.4936520000000009</c:v>
                </c:pt>
                <c:pt idx="51">
                  <c:v>-3.576350000000001</c:v>
                </c:pt>
                <c:pt idx="52">
                  <c:v>-3.5099799999999992</c:v>
                </c:pt>
                <c:pt idx="53">
                  <c:v>-3.2662300000000002</c:v>
                </c:pt>
                <c:pt idx="54">
                  <c:v>-2.7464800000000018</c:v>
                </c:pt>
                <c:pt idx="55">
                  <c:v>-2.0552099999999989</c:v>
                </c:pt>
                <c:pt idx="56">
                  <c:v>-1.285282000000002</c:v>
                </c:pt>
                <c:pt idx="57">
                  <c:v>-0.45898000000000039</c:v>
                </c:pt>
                <c:pt idx="58">
                  <c:v>0.29541299999999993</c:v>
                </c:pt>
                <c:pt idx="59">
                  <c:v>1.175019999999996</c:v>
                </c:pt>
                <c:pt idx="60">
                  <c:v>2.6631610000000019</c:v>
                </c:pt>
              </c:numCache>
            </c:numRef>
          </c:val>
          <c:smooth val="0"/>
        </c:ser>
        <c:ser>
          <c:idx val="1"/>
          <c:order val="1"/>
          <c:tx>
            <c:strRef>
              <c:f>Sheet1!$C$1</c:f>
              <c:strCache>
                <c:ptCount val="1"/>
                <c:pt idx="0">
                  <c:v>coal and coke</c:v>
                </c:pt>
              </c:strCache>
            </c:strRef>
          </c:tx>
          <c:spPr>
            <a:ln w="22225" cap="rnd">
              <a:solidFill>
                <a:srgbClr val="7F7F7F"/>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Sheet1!$C$2:$C$62</c:f>
              <c:numCache>
                <c:formatCode>General</c:formatCode>
                <c:ptCount val="61"/>
                <c:pt idx="0">
                  <c:v>-2.7000109999999999</c:v>
                </c:pt>
                <c:pt idx="1">
                  <c:v>-2.759236</c:v>
                </c:pt>
                <c:pt idx="2">
                  <c:v>-2.5522320000000001</c:v>
                </c:pt>
                <c:pt idx="3">
                  <c:v>-1.730834</c:v>
                </c:pt>
                <c:pt idx="4">
                  <c:v>-1.5987260000000001</c:v>
                </c:pt>
                <c:pt idx="5">
                  <c:v>-2.0202789999999999</c:v>
                </c:pt>
                <c:pt idx="6">
                  <c:v>-2.1423380000000001</c:v>
                </c:pt>
                <c:pt idx="7">
                  <c:v>-1.959527</c:v>
                </c:pt>
                <c:pt idx="8">
                  <c:v>-1.8064899999999999</c:v>
                </c:pt>
                <c:pt idx="9">
                  <c:v>-1.240183</c:v>
                </c:pt>
                <c:pt idx="10">
                  <c:v>-1.1493720000000001</c:v>
                </c:pt>
                <c:pt idx="11">
                  <c:v>-0.74127799999999999</c:v>
                </c:pt>
                <c:pt idx="12">
                  <c:v>-0.54944399999999993</c:v>
                </c:pt>
                <c:pt idx="13">
                  <c:v>-0.44053300000000001</c:v>
                </c:pt>
                <c:pt idx="14">
                  <c:v>-0.43336699999999989</c:v>
                </c:pt>
                <c:pt idx="15">
                  <c:v>-0.46752700000000008</c:v>
                </c:pt>
                <c:pt idx="16">
                  <c:v>-0.296736</c:v>
                </c:pt>
                <c:pt idx="17">
                  <c:v>-0.5727859999999998</c:v>
                </c:pt>
                <c:pt idx="18">
                  <c:v>-1.1745399999999999</c:v>
                </c:pt>
                <c:pt idx="19">
                  <c:v>-0.97268000000000032</c:v>
                </c:pt>
                <c:pt idx="20">
                  <c:v>-1.6235090000000001</c:v>
                </c:pt>
                <c:pt idx="21">
                  <c:v>-2.4123519999999998</c:v>
                </c:pt>
                <c:pt idx="22">
                  <c:v>-2.8713629999999992</c:v>
                </c:pt>
                <c:pt idx="23">
                  <c:v>-2.7131110000000001</c:v>
                </c:pt>
                <c:pt idx="24">
                  <c:v>-2.2042700000000002</c:v>
                </c:pt>
                <c:pt idx="25">
                  <c:v>-1.614117</c:v>
                </c:pt>
                <c:pt idx="26">
                  <c:v>-1.345477</c:v>
                </c:pt>
                <c:pt idx="27">
                  <c:v>-2.2491780000000001</c:v>
                </c:pt>
                <c:pt idx="28">
                  <c:v>-2.712796</c:v>
                </c:pt>
                <c:pt idx="29">
                  <c:v>-2.258447963184</c:v>
                </c:pt>
                <c:pt idx="30">
                  <c:v>-1.982098730688</c:v>
                </c:pt>
                <c:pt idx="31">
                  <c:v>-2.2120425129360002</c:v>
                </c:pt>
                <c:pt idx="32">
                  <c:v>-2.7167291072080002</c:v>
                </c:pt>
                <c:pt idx="33">
                  <c:v>-2.7293958856199998</c:v>
                </c:pt>
                <c:pt idx="34">
                  <c:v>-2.750517981392</c:v>
                </c:pt>
                <c:pt idx="35">
                  <c:v>-2.7637960662359999</c:v>
                </c:pt>
                <c:pt idx="36">
                  <c:v>-2.772552684776</c:v>
                </c:pt>
                <c:pt idx="37">
                  <c:v>-2.7551005585519999</c:v>
                </c:pt>
                <c:pt idx="38">
                  <c:v>-2.6870670756399999</c:v>
                </c:pt>
                <c:pt idx="39">
                  <c:v>-2.6382465483519999</c:v>
                </c:pt>
                <c:pt idx="40">
                  <c:v>-2.6448271605959999</c:v>
                </c:pt>
                <c:pt idx="41">
                  <c:v>-2.643851173536</c:v>
                </c:pt>
                <c:pt idx="42">
                  <c:v>-2.6429828963280002</c:v>
                </c:pt>
                <c:pt idx="43">
                  <c:v>-2.6421922537359999</c:v>
                </c:pt>
                <c:pt idx="44">
                  <c:v>-2.635436182456</c:v>
                </c:pt>
                <c:pt idx="45">
                  <c:v>-2.6348713973479998</c:v>
                </c:pt>
                <c:pt idx="46">
                  <c:v>-2.634325988888</c:v>
                </c:pt>
                <c:pt idx="47">
                  <c:v>-2.6338175486400002</c:v>
                </c:pt>
                <c:pt idx="48">
                  <c:v>-2.6333030816199998</c:v>
                </c:pt>
                <c:pt idx="49">
                  <c:v>-2.6328393506399999</c:v>
                </c:pt>
                <c:pt idx="50">
                  <c:v>-2.632423262548</c:v>
                </c:pt>
                <c:pt idx="51">
                  <c:v>-2.6320884041200001</c:v>
                </c:pt>
                <c:pt idx="52">
                  <c:v>-2.6560957329120001</c:v>
                </c:pt>
                <c:pt idx="53">
                  <c:v>-2.6815026261039998</c:v>
                </c:pt>
                <c:pt idx="54">
                  <c:v>-2.681262696708</c:v>
                </c:pt>
                <c:pt idx="55">
                  <c:v>-2.6895953841920002</c:v>
                </c:pt>
                <c:pt idx="56">
                  <c:v>-2.6894905129560001</c:v>
                </c:pt>
                <c:pt idx="57">
                  <c:v>-2.680771975416</c:v>
                </c:pt>
                <c:pt idx="58">
                  <c:v>-2.6806489961479998</c:v>
                </c:pt>
                <c:pt idx="59">
                  <c:v>-2.6894809024200002</c:v>
                </c:pt>
                <c:pt idx="60">
                  <c:v>-2.6895612809560001</c:v>
                </c:pt>
              </c:numCache>
            </c:numRef>
          </c:val>
          <c:smooth val="0"/>
        </c:ser>
        <c:ser>
          <c:idx val="4"/>
          <c:order val="2"/>
          <c:tx>
            <c:strRef>
              <c:f>Sheet1!$D$1</c:f>
              <c:strCache>
                <c:ptCount val="1"/>
                <c:pt idx="0">
                  <c:v>natural gas</c:v>
                </c:pt>
              </c:strCache>
            </c:strRef>
          </c:tx>
          <c:spPr>
            <a:ln w="22225" cap="rnd">
              <a:solidFill>
                <a:srgbClr val="0096D7"/>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Sheet1!$D$2:$D$62</c:f>
              <c:numCache>
                <c:formatCode>General</c:formatCode>
                <c:ptCount val="61"/>
                <c:pt idx="0">
                  <c:v>1.463541</c:v>
                </c:pt>
                <c:pt idx="1">
                  <c:v>1.6660509999999999</c:v>
                </c:pt>
                <c:pt idx="2">
                  <c:v>1.940841</c:v>
                </c:pt>
                <c:pt idx="3">
                  <c:v>2.2546909999999998</c:v>
                </c:pt>
                <c:pt idx="4">
                  <c:v>2.5180470000000001</c:v>
                </c:pt>
                <c:pt idx="5">
                  <c:v>2.7448959999999998</c:v>
                </c:pt>
                <c:pt idx="6">
                  <c:v>2.846956</c:v>
                </c:pt>
                <c:pt idx="7">
                  <c:v>2.9043060000000001</c:v>
                </c:pt>
                <c:pt idx="8">
                  <c:v>3.0637989999999999</c:v>
                </c:pt>
                <c:pt idx="9">
                  <c:v>3.4999910000000001</c:v>
                </c:pt>
                <c:pt idx="10">
                  <c:v>3.623402</c:v>
                </c:pt>
                <c:pt idx="11">
                  <c:v>3.691398</c:v>
                </c:pt>
                <c:pt idx="12">
                  <c:v>3.58344</c:v>
                </c:pt>
                <c:pt idx="13">
                  <c:v>3.3563010000000002</c:v>
                </c:pt>
                <c:pt idx="14">
                  <c:v>3.5031970000000001</c:v>
                </c:pt>
                <c:pt idx="15">
                  <c:v>3.7144020000000011</c:v>
                </c:pt>
                <c:pt idx="16">
                  <c:v>3.5604640000000001</c:v>
                </c:pt>
                <c:pt idx="17">
                  <c:v>3.8929149999999999</c:v>
                </c:pt>
                <c:pt idx="18">
                  <c:v>3.1117720000000002</c:v>
                </c:pt>
                <c:pt idx="19">
                  <c:v>2.7631359999999989</c:v>
                </c:pt>
                <c:pt idx="20">
                  <c:v>2.6872560000000001</c:v>
                </c:pt>
                <c:pt idx="21">
                  <c:v>2.0362089999999999</c:v>
                </c:pt>
                <c:pt idx="22">
                  <c:v>1.5828359999999999</c:v>
                </c:pt>
                <c:pt idx="23">
                  <c:v>1.3688739999999999</c:v>
                </c:pt>
                <c:pt idx="24">
                  <c:v>1.234893</c:v>
                </c:pt>
                <c:pt idx="25">
                  <c:v>0.98648199999999975</c:v>
                </c:pt>
                <c:pt idx="26">
                  <c:v>0.72513299999999981</c:v>
                </c:pt>
                <c:pt idx="27">
                  <c:v>-7.7918000000000126E-2</c:v>
                </c:pt>
                <c:pt idx="28">
                  <c:v>-0.67881599999999975</c:v>
                </c:pt>
                <c:pt idx="29">
                  <c:v>-1.692893999999999</c:v>
                </c:pt>
                <c:pt idx="30">
                  <c:v>-2.653413</c:v>
                </c:pt>
                <c:pt idx="31">
                  <c:v>-3.7933620000000001</c:v>
                </c:pt>
                <c:pt idx="32">
                  <c:v>-4.1482030000000014</c:v>
                </c:pt>
                <c:pt idx="33">
                  <c:v>-4.4389680000000009</c:v>
                </c:pt>
                <c:pt idx="34">
                  <c:v>-4.9533759999999996</c:v>
                </c:pt>
                <c:pt idx="35">
                  <c:v>-5.8173309999999994</c:v>
                </c:pt>
                <c:pt idx="36">
                  <c:v>-6.461881</c:v>
                </c:pt>
                <c:pt idx="37">
                  <c:v>-6.8033169999999998</c:v>
                </c:pt>
                <c:pt idx="38">
                  <c:v>-7.3344959999999997</c:v>
                </c:pt>
                <c:pt idx="39">
                  <c:v>-7.5930689999999998</c:v>
                </c:pt>
                <c:pt idx="40">
                  <c:v>-7.758890000000001</c:v>
                </c:pt>
                <c:pt idx="41">
                  <c:v>-7.7272470000000002</c:v>
                </c:pt>
                <c:pt idx="42">
                  <c:v>-7.7905519999999999</c:v>
                </c:pt>
                <c:pt idx="43">
                  <c:v>-7.9019840000000006</c:v>
                </c:pt>
                <c:pt idx="44">
                  <c:v>-7.9515660000000006</c:v>
                </c:pt>
                <c:pt idx="45">
                  <c:v>-8.0002999999999993</c:v>
                </c:pt>
                <c:pt idx="46">
                  <c:v>-8.0612470000000016</c:v>
                </c:pt>
                <c:pt idx="47">
                  <c:v>-8.0162180000000003</c:v>
                </c:pt>
                <c:pt idx="48">
                  <c:v>-8.0311620000000001</c:v>
                </c:pt>
                <c:pt idx="49">
                  <c:v>-8.0397580000000008</c:v>
                </c:pt>
                <c:pt idx="50">
                  <c:v>-8.0679069999999999</c:v>
                </c:pt>
                <c:pt idx="51">
                  <c:v>-8.0544399999999996</c:v>
                </c:pt>
                <c:pt idx="52">
                  <c:v>-8.0720589999999994</c:v>
                </c:pt>
                <c:pt idx="53">
                  <c:v>-8.0927769999999999</c:v>
                </c:pt>
                <c:pt idx="54">
                  <c:v>-8.1509510000000009</c:v>
                </c:pt>
                <c:pt idx="55">
                  <c:v>-8.1480420000000002</c:v>
                </c:pt>
                <c:pt idx="56">
                  <c:v>-8.1610489999999984</c:v>
                </c:pt>
                <c:pt idx="57">
                  <c:v>-8.1641290000000009</c:v>
                </c:pt>
                <c:pt idx="58">
                  <c:v>-8.2156070000000003</c:v>
                </c:pt>
                <c:pt idx="59">
                  <c:v>-8.2001290000000004</c:v>
                </c:pt>
                <c:pt idx="60">
                  <c:v>-8.1814609999999988</c:v>
                </c:pt>
              </c:numCache>
            </c:numRef>
          </c:val>
          <c:smooth val="0"/>
        </c:ser>
        <c:ser>
          <c:idx val="7"/>
          <c:order val="3"/>
          <c:tx>
            <c:strRef>
              <c:f>Sheet1!$E$1</c:f>
              <c:strCache>
                <c:ptCount val="1"/>
                <c:pt idx="0">
                  <c:v>electricity</c:v>
                </c:pt>
              </c:strCache>
            </c:strRef>
          </c:tx>
          <c:spPr>
            <a:ln w="22225" cap="rnd">
              <a:solidFill>
                <a:srgbClr val="FFC702"/>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Sheet1!$E$2:$E$62</c:f>
              <c:numCache>
                <c:formatCode>General</c:formatCode>
                <c:ptCount val="61"/>
                <c:pt idx="0">
                  <c:v>7.8879999999999974E-3</c:v>
                </c:pt>
                <c:pt idx="1">
                  <c:v>6.6965999999999998E-2</c:v>
                </c:pt>
                <c:pt idx="2">
                  <c:v>8.6732999999999991E-2</c:v>
                </c:pt>
                <c:pt idx="3">
                  <c:v>9.4909999999999994E-2</c:v>
                </c:pt>
                <c:pt idx="4">
                  <c:v>0.15293699999999999</c:v>
                </c:pt>
                <c:pt idx="5">
                  <c:v>0.133855</c:v>
                </c:pt>
                <c:pt idx="6">
                  <c:v>0.13714399999999999</c:v>
                </c:pt>
                <c:pt idx="7">
                  <c:v>0.116204</c:v>
                </c:pt>
                <c:pt idx="8">
                  <c:v>8.8223999999999983E-2</c:v>
                </c:pt>
                <c:pt idx="9">
                  <c:v>9.8924000000000012E-2</c:v>
                </c:pt>
                <c:pt idx="10">
                  <c:v>0.115199</c:v>
                </c:pt>
                <c:pt idx="11">
                  <c:v>7.5156000000000001E-2</c:v>
                </c:pt>
                <c:pt idx="12">
                  <c:v>7.1594999999999992E-2</c:v>
                </c:pt>
                <c:pt idx="13">
                  <c:v>2.1904E-2</c:v>
                </c:pt>
                <c:pt idx="14">
                  <c:v>3.8596999999999992E-2</c:v>
                </c:pt>
                <c:pt idx="15">
                  <c:v>8.4543999999999994E-2</c:v>
                </c:pt>
                <c:pt idx="16">
                  <c:v>6.2849000000000016E-2</c:v>
                </c:pt>
                <c:pt idx="17">
                  <c:v>0.106632</c:v>
                </c:pt>
                <c:pt idx="18">
                  <c:v>0.111986</c:v>
                </c:pt>
                <c:pt idx="19">
                  <c:v>0.116187</c:v>
                </c:pt>
                <c:pt idx="20">
                  <c:v>8.8634000000000018E-2</c:v>
                </c:pt>
                <c:pt idx="21">
                  <c:v>0.12710099999999999</c:v>
                </c:pt>
                <c:pt idx="22">
                  <c:v>0.16125600000000001</c:v>
                </c:pt>
                <c:pt idx="23">
                  <c:v>0.19747300000000001</c:v>
                </c:pt>
                <c:pt idx="24">
                  <c:v>0.181559</c:v>
                </c:pt>
                <c:pt idx="25">
                  <c:v>0.22747999999999999</c:v>
                </c:pt>
                <c:pt idx="26">
                  <c:v>0.226906</c:v>
                </c:pt>
                <c:pt idx="27">
                  <c:v>0.19214400000000001</c:v>
                </c:pt>
                <c:pt idx="28">
                  <c:v>0.151729</c:v>
                </c:pt>
                <c:pt idx="29">
                  <c:v>0.165070963184</c:v>
                </c:pt>
                <c:pt idx="30">
                  <c:v>0.20628073068800001</c:v>
                </c:pt>
                <c:pt idx="31">
                  <c:v>0.191068512936</c:v>
                </c:pt>
                <c:pt idx="32">
                  <c:v>0.17576110720800001</c:v>
                </c:pt>
                <c:pt idx="33">
                  <c:v>0.16951288562</c:v>
                </c:pt>
                <c:pt idx="34">
                  <c:v>0.17704498139200001</c:v>
                </c:pt>
                <c:pt idx="35">
                  <c:v>0.165441066236</c:v>
                </c:pt>
                <c:pt idx="36">
                  <c:v>0.17005168477599999</c:v>
                </c:pt>
                <c:pt idx="37">
                  <c:v>0.182906558552</c:v>
                </c:pt>
                <c:pt idx="38">
                  <c:v>0.18938807563999999</c:v>
                </c:pt>
                <c:pt idx="39">
                  <c:v>0.18642654835200001</c:v>
                </c:pt>
                <c:pt idx="40">
                  <c:v>0.19518016059599999</c:v>
                </c:pt>
                <c:pt idx="41">
                  <c:v>0.18708517353599999</c:v>
                </c:pt>
                <c:pt idx="42">
                  <c:v>0.194812896328</c:v>
                </c:pt>
                <c:pt idx="43">
                  <c:v>0.19481625373600001</c:v>
                </c:pt>
                <c:pt idx="44">
                  <c:v>0.20360918245599999</c:v>
                </c:pt>
                <c:pt idx="45">
                  <c:v>0.201711397348</c:v>
                </c:pt>
                <c:pt idx="46">
                  <c:v>0.196973988888</c:v>
                </c:pt>
                <c:pt idx="47">
                  <c:v>0.19582054864000001</c:v>
                </c:pt>
                <c:pt idx="48">
                  <c:v>0.19453308161999999</c:v>
                </c:pt>
                <c:pt idx="49">
                  <c:v>0.19550835063999999</c:v>
                </c:pt>
                <c:pt idx="50">
                  <c:v>0.19480926254799999</c:v>
                </c:pt>
                <c:pt idx="51">
                  <c:v>0.19643740411999999</c:v>
                </c:pt>
                <c:pt idx="52">
                  <c:v>0.195039732912</c:v>
                </c:pt>
                <c:pt idx="53">
                  <c:v>0.19363762610400001</c:v>
                </c:pt>
                <c:pt idx="54">
                  <c:v>0.192199696708</c:v>
                </c:pt>
                <c:pt idx="55">
                  <c:v>0.19124538419199999</c:v>
                </c:pt>
                <c:pt idx="56">
                  <c:v>0.18686351295600001</c:v>
                </c:pt>
                <c:pt idx="57">
                  <c:v>0.18470697541600001</c:v>
                </c:pt>
                <c:pt idx="58">
                  <c:v>0.18207499614799999</c:v>
                </c:pt>
                <c:pt idx="59">
                  <c:v>0.18067490242000001</c:v>
                </c:pt>
                <c:pt idx="60">
                  <c:v>0.179234280956</c:v>
                </c:pt>
              </c:numCache>
            </c:numRef>
          </c:val>
          <c:smooth val="0"/>
        </c:ser>
        <c:dLbls>
          <c:showLegendKey val="0"/>
          <c:showVal val="0"/>
          <c:showCatName val="0"/>
          <c:showSerName val="0"/>
          <c:showPercent val="0"/>
          <c:showBubbleSize val="0"/>
        </c:dLbls>
        <c:smooth val="0"/>
        <c:axId val="-218253248"/>
        <c:axId val="-218252704"/>
      </c:lineChart>
      <c:catAx>
        <c:axId val="-218253248"/>
        <c:scaling>
          <c:orientation val="minMax"/>
        </c:scaling>
        <c:delete val="0"/>
        <c:axPos val="b"/>
        <c:numFmt formatCode="General" sourceLinked="1"/>
        <c:majorTickMark val="cross"/>
        <c:minorTickMark val="none"/>
        <c:tickLblPos val="low"/>
        <c:spPr>
          <a:noFill/>
          <a:ln w="9525" cap="flat" cmpd="sng" algn="ctr">
            <a:solidFill>
              <a:srgbClr val="000000"/>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218252704"/>
        <c:crosses val="autoZero"/>
        <c:auto val="1"/>
        <c:lblAlgn val="ctr"/>
        <c:lblOffset val="100"/>
        <c:tickLblSkip val="20"/>
        <c:tickMarkSkip val="10"/>
        <c:noMultiLvlLbl val="0"/>
      </c:catAx>
      <c:valAx>
        <c:axId val="-218252704"/>
        <c:scaling>
          <c:orientation val="minMax"/>
          <c:min val="-1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rgbClr val="FFFFFF">
                <a:lumMod val="65000"/>
              </a:srgb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218253248"/>
        <c:crossesAt val="30"/>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3090551181102378E-2"/>
          <c:y val="0.21461211136183128"/>
          <c:w val="0.81903714881957801"/>
          <c:h val="0.69245998558797384"/>
        </c:manualLayout>
      </c:layout>
      <c:lineChart>
        <c:grouping val="standard"/>
        <c:varyColors val="0"/>
        <c:ser>
          <c:idx val="5"/>
          <c:order val="0"/>
          <c:tx>
            <c:strRef>
              <c:f>Sheet1!$B$1</c:f>
              <c:strCache>
                <c:ptCount val="1"/>
                <c:pt idx="0">
                  <c:v>electric power</c:v>
                </c:pt>
              </c:strCache>
            </c:strRef>
          </c:tx>
          <c:spPr>
            <a:ln w="22225" cap="rnd">
              <a:solidFill>
                <a:srgbClr val="E1AB76"/>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Sheet1!$B$2:$B$62</c:f>
              <c:numCache>
                <c:formatCode>General</c:formatCode>
                <c:ptCount val="61"/>
                <c:pt idx="0">
                  <c:v>1.8310489999999999</c:v>
                </c:pt>
                <c:pt idx="1">
                  <c:v>1.829607</c:v>
                </c:pt>
                <c:pt idx="2">
                  <c:v>1.84345</c:v>
                </c:pt>
                <c:pt idx="3">
                  <c:v>1.9191120000000002</c:v>
                </c:pt>
                <c:pt idx="4">
                  <c:v>1.9438789999999999</c:v>
                </c:pt>
                <c:pt idx="5">
                  <c:v>1.9600499999999998</c:v>
                </c:pt>
                <c:pt idx="6">
                  <c:v>2.033261</c:v>
                </c:pt>
                <c:pt idx="7">
                  <c:v>2.1014009999999996</c:v>
                </c:pt>
                <c:pt idx="8">
                  <c:v>2.1917900000000001</c:v>
                </c:pt>
                <c:pt idx="9">
                  <c:v>2.2044259999999998</c:v>
                </c:pt>
                <c:pt idx="10">
                  <c:v>2.3102</c:v>
                </c:pt>
                <c:pt idx="11">
                  <c:v>2.2726840000000004</c:v>
                </c:pt>
                <c:pt idx="12">
                  <c:v>2.2880729999999998</c:v>
                </c:pt>
                <c:pt idx="13">
                  <c:v>2.3192339999999998</c:v>
                </c:pt>
                <c:pt idx="14">
                  <c:v>2.3503859999999999</c:v>
                </c:pt>
                <c:pt idx="15">
                  <c:v>2.4156050000000002</c:v>
                </c:pt>
                <c:pt idx="16">
                  <c:v>2.3583569999999998</c:v>
                </c:pt>
                <c:pt idx="17">
                  <c:v>2.4249679999999998</c:v>
                </c:pt>
                <c:pt idx="18">
                  <c:v>2.3729</c:v>
                </c:pt>
                <c:pt idx="19">
                  <c:v>2.1579009999999998</c:v>
                </c:pt>
                <c:pt idx="20">
                  <c:v>2.2703270000000004</c:v>
                </c:pt>
                <c:pt idx="21">
                  <c:v>2.1697310000000001</c:v>
                </c:pt>
                <c:pt idx="22">
                  <c:v>2.034367</c:v>
                </c:pt>
                <c:pt idx="23">
                  <c:v>2.0498949999999998</c:v>
                </c:pt>
                <c:pt idx="24">
                  <c:v>2.0499019999999999</c:v>
                </c:pt>
                <c:pt idx="25">
                  <c:v>1.9125840000000001</c:v>
                </c:pt>
                <c:pt idx="26">
                  <c:v>1.8212760000000001</c:v>
                </c:pt>
                <c:pt idx="27">
                  <c:v>1.7428459999999999</c:v>
                </c:pt>
                <c:pt idx="28">
                  <c:v>1.7626279999999999</c:v>
                </c:pt>
                <c:pt idx="29">
                  <c:v>1.61634729</c:v>
                </c:pt>
                <c:pt idx="30">
                  <c:v>1.5153745120000002</c:v>
                </c:pt>
                <c:pt idx="31">
                  <c:v>1.4874300539999998</c:v>
                </c:pt>
                <c:pt idx="32">
                  <c:v>1.433051514</c:v>
                </c:pt>
                <c:pt idx="33">
                  <c:v>1.362103149</c:v>
                </c:pt>
                <c:pt idx="34">
                  <c:v>1.336344727</c:v>
                </c:pt>
                <c:pt idx="35">
                  <c:v>1.2856988530000002</c:v>
                </c:pt>
                <c:pt idx="36">
                  <c:v>1.321692627</c:v>
                </c:pt>
                <c:pt idx="37">
                  <c:v>1.3106473390000002</c:v>
                </c:pt>
                <c:pt idx="38">
                  <c:v>1.305157471</c:v>
                </c:pt>
                <c:pt idx="39">
                  <c:v>1.298537842</c:v>
                </c:pt>
                <c:pt idx="40">
                  <c:v>1.284568726</c:v>
                </c:pt>
                <c:pt idx="41">
                  <c:v>1.2845944819999999</c:v>
                </c:pt>
                <c:pt idx="42">
                  <c:v>1.29066394</c:v>
                </c:pt>
                <c:pt idx="43">
                  <c:v>1.307531738</c:v>
                </c:pt>
                <c:pt idx="44">
                  <c:v>1.3181013180000001</c:v>
                </c:pt>
                <c:pt idx="45">
                  <c:v>1.311239136</c:v>
                </c:pt>
                <c:pt idx="46">
                  <c:v>1.3095766599999998</c:v>
                </c:pt>
                <c:pt idx="47">
                  <c:v>1.3128089600000001</c:v>
                </c:pt>
                <c:pt idx="48">
                  <c:v>1.3096311040000002</c:v>
                </c:pt>
                <c:pt idx="49">
                  <c:v>1.3088348390000002</c:v>
                </c:pt>
                <c:pt idx="50">
                  <c:v>1.3133436280000002</c:v>
                </c:pt>
                <c:pt idx="51">
                  <c:v>1.3125955810000001</c:v>
                </c:pt>
                <c:pt idx="52">
                  <c:v>1.3113271480000002</c:v>
                </c:pt>
                <c:pt idx="53">
                  <c:v>1.311380371</c:v>
                </c:pt>
                <c:pt idx="54">
                  <c:v>1.3095273440000001</c:v>
                </c:pt>
                <c:pt idx="55">
                  <c:v>1.305427246</c:v>
                </c:pt>
                <c:pt idx="56">
                  <c:v>1.314208008</c:v>
                </c:pt>
                <c:pt idx="57">
                  <c:v>1.320265137</c:v>
                </c:pt>
                <c:pt idx="58">
                  <c:v>1.3295043949999998</c:v>
                </c:pt>
                <c:pt idx="59">
                  <c:v>1.3365753170000001</c:v>
                </c:pt>
                <c:pt idx="60">
                  <c:v>1.3463083499999999</c:v>
                </c:pt>
              </c:numCache>
            </c:numRef>
          </c:val>
          <c:smooth val="0"/>
          <c:extLst xmlns:c16r2="http://schemas.microsoft.com/office/drawing/2015/06/chart">
            <c:ext xmlns:c16="http://schemas.microsoft.com/office/drawing/2014/chart" uri="{C3380CC4-5D6E-409C-BE32-E72D297353CC}">
              <c16:uniqueId val="{00000000-3A5F-40E0-8007-7A8F8C01A2BC}"/>
            </c:ext>
          </c:extLst>
        </c:ser>
        <c:ser>
          <c:idx val="1"/>
          <c:order val="1"/>
          <c:tx>
            <c:strRef>
              <c:f>Sheet1!$C$1</c:f>
              <c:strCache>
                <c:ptCount val="1"/>
                <c:pt idx="0">
                  <c:v>transportation</c:v>
                </c:pt>
              </c:strCache>
            </c:strRef>
          </c:tx>
          <c:spPr>
            <a:ln w="22225" cap="rnd">
              <a:solidFill>
                <a:srgbClr val="003953"/>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Sheet1!$C$2:$C$62</c:f>
              <c:numCache>
                <c:formatCode>General</c:formatCode>
                <c:ptCount val="61"/>
                <c:pt idx="0">
                  <c:v>1.5844099999999999</c:v>
                </c:pt>
                <c:pt idx="1">
                  <c:v>1.5647939999999998</c:v>
                </c:pt>
                <c:pt idx="2">
                  <c:v>1.5884960000000001</c:v>
                </c:pt>
                <c:pt idx="3">
                  <c:v>1.6010489999999999</c:v>
                </c:pt>
                <c:pt idx="4">
                  <c:v>1.6407960000000001</c:v>
                </c:pt>
                <c:pt idx="5">
                  <c:v>1.6753049999999998</c:v>
                </c:pt>
                <c:pt idx="6">
                  <c:v>1.720577</c:v>
                </c:pt>
                <c:pt idx="7">
                  <c:v>1.7389049999999999</c:v>
                </c:pt>
                <c:pt idx="8">
                  <c:v>1.7761170000000002</c:v>
                </c:pt>
                <c:pt idx="9">
                  <c:v>1.8222349999999998</c:v>
                </c:pt>
                <c:pt idx="10">
                  <c:v>1.866069</c:v>
                </c:pt>
                <c:pt idx="11">
                  <c:v>1.8453089999999999</c:v>
                </c:pt>
                <c:pt idx="12">
                  <c:v>1.886134</c:v>
                </c:pt>
                <c:pt idx="13">
                  <c:v>1.886196</c:v>
                </c:pt>
                <c:pt idx="14">
                  <c:v>1.9526189999999999</c:v>
                </c:pt>
                <c:pt idx="15">
                  <c:v>1.97923</c:v>
                </c:pt>
                <c:pt idx="16">
                  <c:v>2.0076040000000002</c:v>
                </c:pt>
                <c:pt idx="17">
                  <c:v>2.0126029999999999</c:v>
                </c:pt>
                <c:pt idx="18">
                  <c:v>1.888433</c:v>
                </c:pt>
                <c:pt idx="19">
                  <c:v>1.8198789999999998</c:v>
                </c:pt>
                <c:pt idx="20">
                  <c:v>1.838192</c:v>
                </c:pt>
                <c:pt idx="21">
                  <c:v>1.8045119999999999</c:v>
                </c:pt>
                <c:pt idx="22">
                  <c:v>1.769396</c:v>
                </c:pt>
                <c:pt idx="23">
                  <c:v>1.7921560000000001</c:v>
                </c:pt>
                <c:pt idx="24">
                  <c:v>1.810681</c:v>
                </c:pt>
                <c:pt idx="25">
                  <c:v>1.834951</c:v>
                </c:pt>
                <c:pt idx="26">
                  <c:v>1.867335</c:v>
                </c:pt>
                <c:pt idx="27">
                  <c:v>1.883985</c:v>
                </c:pt>
                <c:pt idx="28">
                  <c:v>1.911616</c:v>
                </c:pt>
                <c:pt idx="29">
                  <c:v>1.8846854020000001</c:v>
                </c:pt>
                <c:pt idx="30">
                  <c:v>1.8620274480000001</c:v>
                </c:pt>
                <c:pt idx="31">
                  <c:v>1.8411017949999999</c:v>
                </c:pt>
                <c:pt idx="32">
                  <c:v>1.8256861629999999</c:v>
                </c:pt>
                <c:pt idx="33">
                  <c:v>1.8106302169999999</c:v>
                </c:pt>
                <c:pt idx="34">
                  <c:v>1.7864394379999999</c:v>
                </c:pt>
                <c:pt idx="35">
                  <c:v>1.7614299369999999</c:v>
                </c:pt>
                <c:pt idx="36">
                  <c:v>1.739734919</c:v>
                </c:pt>
                <c:pt idx="37">
                  <c:v>1.7218430680000001</c:v>
                </c:pt>
                <c:pt idx="38">
                  <c:v>1.7015707259999999</c:v>
                </c:pt>
                <c:pt idx="39">
                  <c:v>1.6882432179999998</c:v>
                </c:pt>
                <c:pt idx="40">
                  <c:v>1.67996477</c:v>
                </c:pt>
                <c:pt idx="41">
                  <c:v>1.6705861440000001</c:v>
                </c:pt>
                <c:pt idx="42">
                  <c:v>1.6613429940000002</c:v>
                </c:pt>
                <c:pt idx="43">
                  <c:v>1.65243355</c:v>
                </c:pt>
                <c:pt idx="44">
                  <c:v>1.645534848</c:v>
                </c:pt>
                <c:pt idx="45">
                  <c:v>1.638695875</c:v>
                </c:pt>
                <c:pt idx="46">
                  <c:v>1.6299600070000002</c:v>
                </c:pt>
                <c:pt idx="47">
                  <c:v>1.626495955</c:v>
                </c:pt>
                <c:pt idx="48">
                  <c:v>1.6230602099999998</c:v>
                </c:pt>
                <c:pt idx="49">
                  <c:v>1.6219886889999999</c:v>
                </c:pt>
                <c:pt idx="50">
                  <c:v>1.624025515</c:v>
                </c:pt>
                <c:pt idx="51">
                  <c:v>1.628588366</c:v>
                </c:pt>
                <c:pt idx="52">
                  <c:v>1.6309523740000003</c:v>
                </c:pt>
                <c:pt idx="53">
                  <c:v>1.6367819139999999</c:v>
                </c:pt>
                <c:pt idx="54">
                  <c:v>1.642047163</c:v>
                </c:pt>
                <c:pt idx="55">
                  <c:v>1.650013073</c:v>
                </c:pt>
                <c:pt idx="56">
                  <c:v>1.657530298</c:v>
                </c:pt>
                <c:pt idx="57">
                  <c:v>1.6659550679999999</c:v>
                </c:pt>
                <c:pt idx="58">
                  <c:v>1.675399774</c:v>
                </c:pt>
                <c:pt idx="59">
                  <c:v>1.6854150280000002</c:v>
                </c:pt>
                <c:pt idx="60">
                  <c:v>1.6960833970000002</c:v>
                </c:pt>
              </c:numCache>
            </c:numRef>
          </c:val>
          <c:smooth val="0"/>
          <c:extLst xmlns:c16r2="http://schemas.microsoft.com/office/drawing/2015/06/chart">
            <c:ext xmlns:c16="http://schemas.microsoft.com/office/drawing/2014/chart" uri="{C3380CC4-5D6E-409C-BE32-E72D297353CC}">
              <c16:uniqueId val="{00000001-3A5F-40E0-8007-7A8F8C01A2BC}"/>
            </c:ext>
          </c:extLst>
        </c:ser>
        <c:ser>
          <c:idx val="4"/>
          <c:order val="2"/>
          <c:tx>
            <c:strRef>
              <c:f>Sheet1!$D$1</c:f>
              <c:strCache>
                <c:ptCount val="1"/>
                <c:pt idx="0">
                  <c:v>industrial</c:v>
                </c:pt>
              </c:strCache>
            </c:strRef>
          </c:tx>
          <c:spPr>
            <a:ln w="22225" cap="rnd">
              <a:solidFill>
                <a:srgbClr val="5D9732"/>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Sheet1!$D$2:$D$62</c:f>
              <c:numCache>
                <c:formatCode>General</c:formatCode>
                <c:ptCount val="61"/>
                <c:pt idx="0">
                  <c:v>1.058881</c:v>
                </c:pt>
                <c:pt idx="1">
                  <c:v>1.0257960000000004</c:v>
                </c:pt>
                <c:pt idx="2">
                  <c:v>1.0776620000000003</c:v>
                </c:pt>
                <c:pt idx="3">
                  <c:v>1.0681390000000002</c:v>
                </c:pt>
                <c:pt idx="4">
                  <c:v>1.0866239999999998</c:v>
                </c:pt>
                <c:pt idx="5">
                  <c:v>1.0961350000000003</c:v>
                </c:pt>
                <c:pt idx="6">
                  <c:v>1.1295360000000001</c:v>
                </c:pt>
                <c:pt idx="7">
                  <c:v>1.13192</c:v>
                </c:pt>
                <c:pt idx="8">
                  <c:v>1.1024990000000001</c:v>
                </c:pt>
                <c:pt idx="9">
                  <c:v>1.081747</c:v>
                </c:pt>
                <c:pt idx="10">
                  <c:v>1.0719529999999999</c:v>
                </c:pt>
                <c:pt idx="11">
                  <c:v>1.05023</c:v>
                </c:pt>
                <c:pt idx="12">
                  <c:v>1.0375169999999998</c:v>
                </c:pt>
                <c:pt idx="13">
                  <c:v>1.0286659999999999</c:v>
                </c:pt>
                <c:pt idx="14">
                  <c:v>1.0674490000000001</c:v>
                </c:pt>
                <c:pt idx="15">
                  <c:v>1.0137369999999999</c:v>
                </c:pt>
                <c:pt idx="16">
                  <c:v>1.01806</c:v>
                </c:pt>
                <c:pt idx="17">
                  <c:v>1.005949</c:v>
                </c:pt>
                <c:pt idx="18">
                  <c:v>0.9730160000000001</c:v>
                </c:pt>
                <c:pt idx="19">
                  <c:v>0.85366200000000003</c:v>
                </c:pt>
                <c:pt idx="20">
                  <c:v>0.92111799999999999</c:v>
                </c:pt>
                <c:pt idx="21">
                  <c:v>0.92557500000000004</c:v>
                </c:pt>
                <c:pt idx="22">
                  <c:v>0.93973399999999996</c:v>
                </c:pt>
                <c:pt idx="23">
                  <c:v>0.96025000000000016</c:v>
                </c:pt>
                <c:pt idx="24">
                  <c:v>0.97093099999999988</c:v>
                </c:pt>
                <c:pt idx="25">
                  <c:v>0.95394400000000013</c:v>
                </c:pt>
                <c:pt idx="26">
                  <c:v>0.95207800000000009</c:v>
                </c:pt>
                <c:pt idx="27">
                  <c:v>0.96921799999999991</c:v>
                </c:pt>
                <c:pt idx="28">
                  <c:v>1.0055069999999999</c:v>
                </c:pt>
                <c:pt idx="29">
                  <c:v>1.0271080629999998</c:v>
                </c:pt>
                <c:pt idx="30">
                  <c:v>1.0328074949999999</c:v>
                </c:pt>
                <c:pt idx="31">
                  <c:v>1.0496054689999998</c:v>
                </c:pt>
                <c:pt idx="32">
                  <c:v>1.0712651369999999</c:v>
                </c:pt>
                <c:pt idx="33">
                  <c:v>1.0870800780000001</c:v>
                </c:pt>
                <c:pt idx="34">
                  <c:v>1.098443206</c:v>
                </c:pt>
                <c:pt idx="35">
                  <c:v>1.1126733389999999</c:v>
                </c:pt>
                <c:pt idx="36">
                  <c:v>1.1236364130000003</c:v>
                </c:pt>
                <c:pt idx="37">
                  <c:v>1.124102173</c:v>
                </c:pt>
                <c:pt idx="38">
                  <c:v>1.1352390130000001</c:v>
                </c:pt>
                <c:pt idx="39">
                  <c:v>1.1428244929999998</c:v>
                </c:pt>
                <c:pt idx="40">
                  <c:v>1.1464317019999999</c:v>
                </c:pt>
                <c:pt idx="41">
                  <c:v>1.1530993050000002</c:v>
                </c:pt>
                <c:pt idx="42">
                  <c:v>1.1610271299999999</c:v>
                </c:pt>
                <c:pt idx="43">
                  <c:v>1.1625425110000001</c:v>
                </c:pt>
                <c:pt idx="44">
                  <c:v>1.1744854730000001</c:v>
                </c:pt>
                <c:pt idx="45">
                  <c:v>1.1819049069999998</c:v>
                </c:pt>
                <c:pt idx="46">
                  <c:v>1.186200744</c:v>
                </c:pt>
                <c:pt idx="47">
                  <c:v>1.196429596</c:v>
                </c:pt>
                <c:pt idx="48">
                  <c:v>1.2039613039999999</c:v>
                </c:pt>
                <c:pt idx="49">
                  <c:v>1.2115604849999999</c:v>
                </c:pt>
                <c:pt idx="50">
                  <c:v>1.2196332400000001</c:v>
                </c:pt>
                <c:pt idx="51">
                  <c:v>1.2289457699999997</c:v>
                </c:pt>
                <c:pt idx="52">
                  <c:v>1.238699218</c:v>
                </c:pt>
                <c:pt idx="53">
                  <c:v>1.2473918160000002</c:v>
                </c:pt>
                <c:pt idx="54">
                  <c:v>1.2574803460000001</c:v>
                </c:pt>
                <c:pt idx="55">
                  <c:v>1.2689781499999999</c:v>
                </c:pt>
                <c:pt idx="56">
                  <c:v>1.2777770689999999</c:v>
                </c:pt>
                <c:pt idx="57">
                  <c:v>1.290496887</c:v>
                </c:pt>
                <c:pt idx="58">
                  <c:v>1.302334992</c:v>
                </c:pt>
                <c:pt idx="59">
                  <c:v>1.3131587209999998</c:v>
                </c:pt>
                <c:pt idx="60">
                  <c:v>1.3222890319999998</c:v>
                </c:pt>
              </c:numCache>
            </c:numRef>
          </c:val>
          <c:smooth val="0"/>
          <c:extLst xmlns:c16r2="http://schemas.microsoft.com/office/drawing/2015/06/chart">
            <c:ext xmlns:c16="http://schemas.microsoft.com/office/drawing/2014/chart" uri="{C3380CC4-5D6E-409C-BE32-E72D297353CC}">
              <c16:uniqueId val="{00000002-3A5F-40E0-8007-7A8F8C01A2BC}"/>
            </c:ext>
          </c:extLst>
        </c:ser>
        <c:ser>
          <c:idx val="7"/>
          <c:order val="3"/>
          <c:tx>
            <c:strRef>
              <c:f>Sheet1!$E$1</c:f>
              <c:strCache>
                <c:ptCount val="1"/>
                <c:pt idx="0">
                  <c:v>residential</c:v>
                </c:pt>
              </c:strCache>
            </c:strRef>
          </c:tx>
          <c:spPr>
            <a:ln w="22225" cap="rnd">
              <a:solidFill>
                <a:srgbClr val="893F48"/>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Sheet1!$E$2:$E$62</c:f>
              <c:numCache>
                <c:formatCode>General</c:formatCode>
                <c:ptCount val="61"/>
                <c:pt idx="0">
                  <c:v>0.33941099999999996</c:v>
                </c:pt>
                <c:pt idx="1">
                  <c:v>0.34720699999999999</c:v>
                </c:pt>
                <c:pt idx="2">
                  <c:v>0.35705300000000001</c:v>
                </c:pt>
                <c:pt idx="3">
                  <c:v>0.37212300000000004</c:v>
                </c:pt>
                <c:pt idx="4">
                  <c:v>0.36419000000000007</c:v>
                </c:pt>
                <c:pt idx="5">
                  <c:v>0.36092399999999997</c:v>
                </c:pt>
                <c:pt idx="6">
                  <c:v>0.38933200000000012</c:v>
                </c:pt>
                <c:pt idx="7">
                  <c:v>0.3710440000000001</c:v>
                </c:pt>
                <c:pt idx="8">
                  <c:v>0.33858400000000005</c:v>
                </c:pt>
                <c:pt idx="9">
                  <c:v>0.35955500000000007</c:v>
                </c:pt>
                <c:pt idx="10">
                  <c:v>0.37986999999999999</c:v>
                </c:pt>
                <c:pt idx="11">
                  <c:v>0.36694299999999996</c:v>
                </c:pt>
                <c:pt idx="12">
                  <c:v>0.36722900000000003</c:v>
                </c:pt>
                <c:pt idx="13">
                  <c:v>0.38509699999999986</c:v>
                </c:pt>
                <c:pt idx="14">
                  <c:v>0.37125100000000011</c:v>
                </c:pt>
                <c:pt idx="15">
                  <c:v>0.36405899999999997</c:v>
                </c:pt>
                <c:pt idx="16">
                  <c:v>0.32288499999999998</c:v>
                </c:pt>
                <c:pt idx="17">
                  <c:v>0.34371099999999988</c:v>
                </c:pt>
                <c:pt idx="18">
                  <c:v>0.35706399999999994</c:v>
                </c:pt>
                <c:pt idx="19">
                  <c:v>0.33817499999999995</c:v>
                </c:pt>
                <c:pt idx="20">
                  <c:v>0.33536899999999992</c:v>
                </c:pt>
                <c:pt idx="21">
                  <c:v>0.325519</c:v>
                </c:pt>
                <c:pt idx="22">
                  <c:v>0.28582900000000006</c:v>
                </c:pt>
                <c:pt idx="23">
                  <c:v>0.33224000000000015</c:v>
                </c:pt>
                <c:pt idx="24">
                  <c:v>0.34896500000000003</c:v>
                </c:pt>
                <c:pt idx="25">
                  <c:v>0.32258299999999995</c:v>
                </c:pt>
                <c:pt idx="26">
                  <c:v>0.29893200000000003</c:v>
                </c:pt>
                <c:pt idx="27">
                  <c:v>0.30148599999999998</c:v>
                </c:pt>
                <c:pt idx="28">
                  <c:v>0.33752300000000002</c:v>
                </c:pt>
                <c:pt idx="29">
                  <c:v>0.33956378199999993</c:v>
                </c:pt>
                <c:pt idx="30">
                  <c:v>0.33101818900000002</c:v>
                </c:pt>
                <c:pt idx="31">
                  <c:v>0.32482507299999996</c:v>
                </c:pt>
                <c:pt idx="32">
                  <c:v>0.32304602100000002</c:v>
                </c:pt>
                <c:pt idx="33">
                  <c:v>0.32108114599999998</c:v>
                </c:pt>
                <c:pt idx="34">
                  <c:v>0.31916232300000008</c:v>
                </c:pt>
                <c:pt idx="35">
                  <c:v>0.31704202299999995</c:v>
                </c:pt>
                <c:pt idx="36">
                  <c:v>0.31470993000000003</c:v>
                </c:pt>
                <c:pt idx="37">
                  <c:v>0.31247900299999998</c:v>
                </c:pt>
                <c:pt idx="38">
                  <c:v>0.31045465099999997</c:v>
                </c:pt>
                <c:pt idx="39">
                  <c:v>0.308789704</c:v>
                </c:pt>
                <c:pt idx="40">
                  <c:v>0.30716995199999997</c:v>
                </c:pt>
                <c:pt idx="41">
                  <c:v>0.30585760500000003</c:v>
                </c:pt>
                <c:pt idx="42">
                  <c:v>0.30463336099999994</c:v>
                </c:pt>
                <c:pt idx="43">
                  <c:v>0.30336270199999993</c:v>
                </c:pt>
                <c:pt idx="44">
                  <c:v>0.30208099300000002</c:v>
                </c:pt>
                <c:pt idx="45">
                  <c:v>0.30096643099999992</c:v>
                </c:pt>
                <c:pt idx="46">
                  <c:v>0.29998471100000001</c:v>
                </c:pt>
                <c:pt idx="47">
                  <c:v>0.29894754000000001</c:v>
                </c:pt>
                <c:pt idx="48">
                  <c:v>0.29793115200000003</c:v>
                </c:pt>
                <c:pt idx="49">
                  <c:v>0.29690087900000001</c:v>
                </c:pt>
                <c:pt idx="50">
                  <c:v>0.29598846399999995</c:v>
                </c:pt>
                <c:pt idx="51">
                  <c:v>0.29512194799999997</c:v>
                </c:pt>
                <c:pt idx="52">
                  <c:v>0.29421920800000001</c:v>
                </c:pt>
                <c:pt idx="53">
                  <c:v>0.29336062599999996</c:v>
                </c:pt>
                <c:pt idx="54">
                  <c:v>0.29256961100000001</c:v>
                </c:pt>
                <c:pt idx="55">
                  <c:v>0.29180035400000004</c:v>
                </c:pt>
                <c:pt idx="56">
                  <c:v>0.29105731199999996</c:v>
                </c:pt>
                <c:pt idx="57">
                  <c:v>0.29031704700000005</c:v>
                </c:pt>
                <c:pt idx="58">
                  <c:v>0.28957513399999996</c:v>
                </c:pt>
                <c:pt idx="59">
                  <c:v>0.28884790099999996</c:v>
                </c:pt>
                <c:pt idx="60">
                  <c:v>0.28811285400000003</c:v>
                </c:pt>
              </c:numCache>
            </c:numRef>
          </c:val>
          <c:smooth val="0"/>
          <c:extLst xmlns:c16r2="http://schemas.microsoft.com/office/drawing/2015/06/chart">
            <c:ext xmlns:c16="http://schemas.microsoft.com/office/drawing/2014/chart" uri="{C3380CC4-5D6E-409C-BE32-E72D297353CC}">
              <c16:uniqueId val="{00000003-3A5F-40E0-8007-7A8F8C01A2BC}"/>
            </c:ext>
          </c:extLst>
        </c:ser>
        <c:ser>
          <c:idx val="0"/>
          <c:order val="4"/>
          <c:tx>
            <c:strRef>
              <c:f>Sheet1!$F$1</c:f>
              <c:strCache>
                <c:ptCount val="1"/>
                <c:pt idx="0">
                  <c:v>commercial</c:v>
                </c:pt>
              </c:strCache>
            </c:strRef>
          </c:tx>
          <c:spPr>
            <a:ln w="22225" cap="rnd">
              <a:solidFill>
                <a:srgbClr val="E9B8BD"/>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Sheet1!$F$2:$F$62</c:f>
              <c:numCache>
                <c:formatCode>General</c:formatCode>
                <c:ptCount val="61"/>
                <c:pt idx="0">
                  <c:v>0.22665599999999994</c:v>
                </c:pt>
                <c:pt idx="1">
                  <c:v>0.22775000000000001</c:v>
                </c:pt>
                <c:pt idx="2">
                  <c:v>0.22881999999999994</c:v>
                </c:pt>
                <c:pt idx="3">
                  <c:v>0.22587900000000002</c:v>
                </c:pt>
                <c:pt idx="4">
                  <c:v>0.22857499999999994</c:v>
                </c:pt>
                <c:pt idx="5">
                  <c:v>0.23134500000000002</c:v>
                </c:pt>
                <c:pt idx="6">
                  <c:v>0.24001600000000006</c:v>
                </c:pt>
                <c:pt idx="7">
                  <c:v>0.24018399999999998</c:v>
                </c:pt>
                <c:pt idx="8">
                  <c:v>0.22297699999999998</c:v>
                </c:pt>
                <c:pt idx="9">
                  <c:v>0.22564800000000002</c:v>
                </c:pt>
                <c:pt idx="10">
                  <c:v>0.23914300000000002</c:v>
                </c:pt>
                <c:pt idx="11">
                  <c:v>0.23013200000000006</c:v>
                </c:pt>
                <c:pt idx="12">
                  <c:v>0.23096099999999989</c:v>
                </c:pt>
                <c:pt idx="13">
                  <c:v>0.24130000000000007</c:v>
                </c:pt>
                <c:pt idx="14">
                  <c:v>0.23782899999999996</c:v>
                </c:pt>
                <c:pt idx="15">
                  <c:v>0.22719999999999993</c:v>
                </c:pt>
                <c:pt idx="16">
                  <c:v>0.20762200000000008</c:v>
                </c:pt>
                <c:pt idx="17">
                  <c:v>0.21670299999999998</c:v>
                </c:pt>
                <c:pt idx="18">
                  <c:v>0.22592899999999996</c:v>
                </c:pt>
                <c:pt idx="19">
                  <c:v>0.22308699999999998</c:v>
                </c:pt>
                <c:pt idx="20">
                  <c:v>0.220611</c:v>
                </c:pt>
                <c:pt idx="21">
                  <c:v>0.22148099999999998</c:v>
                </c:pt>
                <c:pt idx="22">
                  <c:v>0.20081200000000002</c:v>
                </c:pt>
                <c:pt idx="23">
                  <c:v>0.22259100000000001</c:v>
                </c:pt>
                <c:pt idx="24">
                  <c:v>0.23389699999999994</c:v>
                </c:pt>
                <c:pt idx="25">
                  <c:v>0.23994200000000002</c:v>
                </c:pt>
                <c:pt idx="26">
                  <c:v>0.23197000000000004</c:v>
                </c:pt>
                <c:pt idx="27">
                  <c:v>0.23334100000000002</c:v>
                </c:pt>
                <c:pt idx="28">
                  <c:v>0.25283099999999992</c:v>
                </c:pt>
                <c:pt idx="29">
                  <c:v>0.25530816700000003</c:v>
                </c:pt>
                <c:pt idx="30">
                  <c:v>0.25167883299999994</c:v>
                </c:pt>
                <c:pt idx="31">
                  <c:v>0.25424926800000003</c:v>
                </c:pt>
                <c:pt idx="32">
                  <c:v>0.25546170000000001</c:v>
                </c:pt>
                <c:pt idx="33">
                  <c:v>0.25583905000000007</c:v>
                </c:pt>
                <c:pt idx="34">
                  <c:v>0.25599465900000001</c:v>
                </c:pt>
                <c:pt idx="35">
                  <c:v>0.25571048000000002</c:v>
                </c:pt>
                <c:pt idx="36">
                  <c:v>0.25533395400000003</c:v>
                </c:pt>
                <c:pt idx="37">
                  <c:v>0.25508474799999992</c:v>
                </c:pt>
                <c:pt idx="38">
                  <c:v>0.25513317900000004</c:v>
                </c:pt>
                <c:pt idx="39">
                  <c:v>0.25551403799999994</c:v>
                </c:pt>
                <c:pt idx="40">
                  <c:v>0.25577328499999996</c:v>
                </c:pt>
                <c:pt idx="41">
                  <c:v>0.25639587400000002</c:v>
                </c:pt>
                <c:pt idx="42">
                  <c:v>0.25712872300000006</c:v>
                </c:pt>
                <c:pt idx="43">
                  <c:v>0.25765170300000007</c:v>
                </c:pt>
                <c:pt idx="44">
                  <c:v>0.25807247899999997</c:v>
                </c:pt>
                <c:pt idx="45">
                  <c:v>0.25864977999999994</c:v>
                </c:pt>
                <c:pt idx="46">
                  <c:v>0.25941671699999996</c:v>
                </c:pt>
                <c:pt idx="47">
                  <c:v>0.26005056700000001</c:v>
                </c:pt>
                <c:pt idx="48">
                  <c:v>0.26066409300000004</c:v>
                </c:pt>
                <c:pt idx="49">
                  <c:v>0.26125793399999997</c:v>
                </c:pt>
                <c:pt idx="50">
                  <c:v>0.26202118000000002</c:v>
                </c:pt>
                <c:pt idx="51">
                  <c:v>0.26274279800000006</c:v>
                </c:pt>
                <c:pt idx="52">
                  <c:v>0.26342709399999997</c:v>
                </c:pt>
                <c:pt idx="53">
                  <c:v>0.26412039200000004</c:v>
                </c:pt>
                <c:pt idx="54">
                  <c:v>0.26490618900000001</c:v>
                </c:pt>
                <c:pt idx="55">
                  <c:v>0.26560833700000003</c:v>
                </c:pt>
                <c:pt idx="56">
                  <c:v>0.26632180800000005</c:v>
                </c:pt>
                <c:pt idx="57">
                  <c:v>0.26697204600000002</c:v>
                </c:pt>
                <c:pt idx="58">
                  <c:v>0.267691071</c:v>
                </c:pt>
                <c:pt idx="59">
                  <c:v>0.26840982100000005</c:v>
                </c:pt>
                <c:pt idx="60">
                  <c:v>0.26913412499999995</c:v>
                </c:pt>
              </c:numCache>
            </c:numRef>
          </c:val>
          <c:smooth val="0"/>
          <c:extLst xmlns:c16r2="http://schemas.microsoft.com/office/drawing/2015/06/chart">
            <c:ext xmlns:c16="http://schemas.microsoft.com/office/drawing/2014/chart" uri="{C3380CC4-5D6E-409C-BE32-E72D297353CC}">
              <c16:uniqueId val="{00000004-3A5F-40E0-8007-7A8F8C01A2BC}"/>
            </c:ext>
          </c:extLst>
        </c:ser>
        <c:dLbls>
          <c:showLegendKey val="0"/>
          <c:showVal val="0"/>
          <c:showCatName val="0"/>
          <c:showSerName val="0"/>
          <c:showPercent val="0"/>
          <c:showBubbleSize val="0"/>
        </c:dLbls>
        <c:smooth val="0"/>
        <c:axId val="-345095488"/>
        <c:axId val="-117828864"/>
      </c:lineChart>
      <c:catAx>
        <c:axId val="-345095488"/>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17828864"/>
        <c:crosses val="autoZero"/>
        <c:auto val="1"/>
        <c:lblAlgn val="ctr"/>
        <c:lblOffset val="100"/>
        <c:tickLblSkip val="10"/>
        <c:tickMarkSkip val="10"/>
        <c:noMultiLvlLbl val="0"/>
      </c:catAx>
      <c:valAx>
        <c:axId val="-11782886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low"/>
        <c:spPr>
          <a:noFill/>
          <a:ln w="22225">
            <a:solidFill>
              <a:srgbClr val="FFFFFF">
                <a:lumMod val="65000"/>
              </a:srgb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345095488"/>
        <c:crossesAt val="30"/>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419901932147985"/>
          <c:y val="0.2115029008147529"/>
          <c:w val="0.80909274662968644"/>
          <c:h val="0.70283222613205409"/>
        </c:manualLayout>
      </c:layout>
      <c:lineChart>
        <c:grouping val="standard"/>
        <c:varyColors val="0"/>
        <c:ser>
          <c:idx val="5"/>
          <c:order val="0"/>
          <c:tx>
            <c:strRef>
              <c:f>Sheet1!$B$1</c:f>
              <c:strCache>
                <c:ptCount val="1"/>
                <c:pt idx="0">
                  <c:v>petroleum</c:v>
                </c:pt>
              </c:strCache>
            </c:strRef>
          </c:tx>
          <c:spPr>
            <a:ln w="22225" cap="rnd">
              <a:solidFill>
                <a:srgbClr val="BD732A"/>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Sheet1!$B$2:$B$62</c:f>
              <c:numCache>
                <c:formatCode>General</c:formatCode>
                <c:ptCount val="61"/>
                <c:pt idx="0">
                  <c:v>2.1857800000000003</c:v>
                </c:pt>
                <c:pt idx="1">
                  <c:v>2.1314540000000002</c:v>
                </c:pt>
                <c:pt idx="2">
                  <c:v>2.178998</c:v>
                </c:pt>
                <c:pt idx="3">
                  <c:v>2.1833170000000002</c:v>
                </c:pt>
                <c:pt idx="4">
                  <c:v>2.2241660000000003</c:v>
                </c:pt>
                <c:pt idx="5">
                  <c:v>2.2144710000000001</c:v>
                </c:pt>
                <c:pt idx="6">
                  <c:v>2.2998090000000002</c:v>
                </c:pt>
                <c:pt idx="7">
                  <c:v>2.3186360000000001</c:v>
                </c:pt>
                <c:pt idx="8">
                  <c:v>2.3635949999999997</c:v>
                </c:pt>
                <c:pt idx="9">
                  <c:v>2.4226719999999999</c:v>
                </c:pt>
                <c:pt idx="10">
                  <c:v>2.4547489999999996</c:v>
                </c:pt>
                <c:pt idx="11">
                  <c:v>2.4730509999999999</c:v>
                </c:pt>
                <c:pt idx="12">
                  <c:v>2.4715050000000001</c:v>
                </c:pt>
                <c:pt idx="13">
                  <c:v>2.517353</c:v>
                </c:pt>
                <c:pt idx="14">
                  <c:v>2.6071309999999999</c:v>
                </c:pt>
                <c:pt idx="15">
                  <c:v>2.6235249999999999</c:v>
                </c:pt>
                <c:pt idx="16">
                  <c:v>2.5849220000000002</c:v>
                </c:pt>
                <c:pt idx="17">
                  <c:v>2.5740369999999997</c:v>
                </c:pt>
                <c:pt idx="18">
                  <c:v>2.4103780000000001</c:v>
                </c:pt>
                <c:pt idx="19">
                  <c:v>2.2718259999999999</c:v>
                </c:pt>
                <c:pt idx="20">
                  <c:v>2.2968029999999997</c:v>
                </c:pt>
                <c:pt idx="21">
                  <c:v>2.2481930000000001</c:v>
                </c:pt>
                <c:pt idx="22">
                  <c:v>2.1897609999999998</c:v>
                </c:pt>
                <c:pt idx="23">
                  <c:v>2.218769</c:v>
                </c:pt>
                <c:pt idx="24">
                  <c:v>2.2496879999999999</c:v>
                </c:pt>
                <c:pt idx="25">
                  <c:v>2.2891439999999998</c:v>
                </c:pt>
                <c:pt idx="26">
                  <c:v>2.3117429999999999</c:v>
                </c:pt>
                <c:pt idx="27">
                  <c:v>2.3298110000000003</c:v>
                </c:pt>
                <c:pt idx="28">
                  <c:v>2.3712409999999999</c:v>
                </c:pt>
                <c:pt idx="29">
                  <c:v>2.353739746</c:v>
                </c:pt>
                <c:pt idx="30">
                  <c:v>2.3180620119999999</c:v>
                </c:pt>
                <c:pt idx="31">
                  <c:v>2.2936728520000003</c:v>
                </c:pt>
                <c:pt idx="32">
                  <c:v>2.2826569819999998</c:v>
                </c:pt>
                <c:pt idx="33">
                  <c:v>2.2680861820000002</c:v>
                </c:pt>
                <c:pt idx="34">
                  <c:v>2.2407697750000004</c:v>
                </c:pt>
                <c:pt idx="35">
                  <c:v>2.218195557</c:v>
                </c:pt>
                <c:pt idx="36">
                  <c:v>2.2007453609999996</c:v>
                </c:pt>
                <c:pt idx="37">
                  <c:v>2.1810498050000002</c:v>
                </c:pt>
                <c:pt idx="38">
                  <c:v>2.1671018069999999</c:v>
                </c:pt>
                <c:pt idx="39">
                  <c:v>2.1554707029999998</c:v>
                </c:pt>
                <c:pt idx="40">
                  <c:v>2.1513530270000003</c:v>
                </c:pt>
                <c:pt idx="41">
                  <c:v>2.142746582</c:v>
                </c:pt>
                <c:pt idx="42">
                  <c:v>2.1346779790000001</c:v>
                </c:pt>
                <c:pt idx="43">
                  <c:v>2.1237612299999999</c:v>
                </c:pt>
                <c:pt idx="44">
                  <c:v>2.120803955</c:v>
                </c:pt>
                <c:pt idx="45">
                  <c:v>2.1150979000000003</c:v>
                </c:pt>
                <c:pt idx="46">
                  <c:v>2.1050207519999997</c:v>
                </c:pt>
                <c:pt idx="47">
                  <c:v>2.1021228030000003</c:v>
                </c:pt>
                <c:pt idx="48">
                  <c:v>2.0994658199999998</c:v>
                </c:pt>
                <c:pt idx="49">
                  <c:v>2.0989013669999999</c:v>
                </c:pt>
                <c:pt idx="50">
                  <c:v>2.0985407710000001</c:v>
                </c:pt>
                <c:pt idx="51">
                  <c:v>2.1040847170000001</c:v>
                </c:pt>
                <c:pt idx="52">
                  <c:v>2.1072626949999997</c:v>
                </c:pt>
                <c:pt idx="53">
                  <c:v>2.1136745609999998</c:v>
                </c:pt>
                <c:pt idx="54">
                  <c:v>2.120025391</c:v>
                </c:pt>
                <c:pt idx="55">
                  <c:v>2.1307463379999998</c:v>
                </c:pt>
                <c:pt idx="56">
                  <c:v>2.1391542970000001</c:v>
                </c:pt>
                <c:pt idx="57">
                  <c:v>2.1493654790000001</c:v>
                </c:pt>
                <c:pt idx="58">
                  <c:v>2.1605520019999997</c:v>
                </c:pt>
                <c:pt idx="59">
                  <c:v>2.171677002</c:v>
                </c:pt>
                <c:pt idx="60">
                  <c:v>2.1854128420000003</c:v>
                </c:pt>
              </c:numCache>
            </c:numRef>
          </c:val>
          <c:smooth val="0"/>
          <c:extLst xmlns:c16r2="http://schemas.microsoft.com/office/drawing/2015/06/chart">
            <c:ext xmlns:c16="http://schemas.microsoft.com/office/drawing/2014/chart" uri="{C3380CC4-5D6E-409C-BE32-E72D297353CC}">
              <c16:uniqueId val="{00000000-44BA-493C-B3C9-92A237D6EF9B}"/>
            </c:ext>
          </c:extLst>
        </c:ser>
        <c:ser>
          <c:idx val="7"/>
          <c:order val="1"/>
          <c:tx>
            <c:strRef>
              <c:f>Sheet1!$C$1</c:f>
              <c:strCache>
                <c:ptCount val="1"/>
                <c:pt idx="0">
                  <c:v>natural gas</c:v>
                </c:pt>
              </c:strCache>
            </c:strRef>
          </c:tx>
          <c:spPr>
            <a:ln w="22225" cap="rnd">
              <a:solidFill>
                <a:srgbClr val="0096D7"/>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Sheet1!$C$2:$C$62</c:f>
              <c:numCache>
                <c:formatCode>General</c:formatCode>
                <c:ptCount val="61"/>
                <c:pt idx="0">
                  <c:v>1.0273079999999999</c:v>
                </c:pt>
                <c:pt idx="1">
                  <c:v>1.0490730000000001</c:v>
                </c:pt>
                <c:pt idx="2">
                  <c:v>1.0846230000000001</c:v>
                </c:pt>
                <c:pt idx="3">
                  <c:v>1.1113309999999998</c:v>
                </c:pt>
                <c:pt idx="4">
                  <c:v>1.136951</c:v>
                </c:pt>
                <c:pt idx="5">
                  <c:v>1.185835</c:v>
                </c:pt>
                <c:pt idx="6">
                  <c:v>1.207144</c:v>
                </c:pt>
                <c:pt idx="7">
                  <c:v>1.2141780000000002</c:v>
                </c:pt>
                <c:pt idx="8">
                  <c:v>1.1930889999999998</c:v>
                </c:pt>
                <c:pt idx="9">
                  <c:v>1.1976089999999999</c:v>
                </c:pt>
                <c:pt idx="10">
                  <c:v>1.246173</c:v>
                </c:pt>
                <c:pt idx="11">
                  <c:v>1.1927070000000002</c:v>
                </c:pt>
                <c:pt idx="12">
                  <c:v>1.231363</c:v>
                </c:pt>
                <c:pt idx="13">
                  <c:v>1.1963309999999998</c:v>
                </c:pt>
                <c:pt idx="14">
                  <c:v>1.2013289999999999</c:v>
                </c:pt>
                <c:pt idx="15">
                  <c:v>1.183406</c:v>
                </c:pt>
                <c:pt idx="16">
                  <c:v>1.1706259999999999</c:v>
                </c:pt>
                <c:pt idx="17">
                  <c:v>1.2458589999999998</c:v>
                </c:pt>
                <c:pt idx="18">
                  <c:v>1.2552290000000002</c:v>
                </c:pt>
                <c:pt idx="19">
                  <c:v>1.2335119999999999</c:v>
                </c:pt>
                <c:pt idx="20">
                  <c:v>1.2915460000000001</c:v>
                </c:pt>
                <c:pt idx="21">
                  <c:v>1.3114220000000001</c:v>
                </c:pt>
                <c:pt idx="22">
                  <c:v>1.371561</c:v>
                </c:pt>
                <c:pt idx="23">
                  <c:v>1.409354</c:v>
                </c:pt>
                <c:pt idx="24">
                  <c:v>1.4395260000000001</c:v>
                </c:pt>
                <c:pt idx="25">
                  <c:v>1.4829839999999999</c:v>
                </c:pt>
                <c:pt idx="26">
                  <c:v>1.493981</c:v>
                </c:pt>
                <c:pt idx="27">
                  <c:v>1.473935</c:v>
                </c:pt>
                <c:pt idx="28">
                  <c:v>1.629235</c:v>
                </c:pt>
                <c:pt idx="29">
                  <c:v>1.6803403319999999</c:v>
                </c:pt>
                <c:pt idx="30">
                  <c:v>1.683153809</c:v>
                </c:pt>
                <c:pt idx="31">
                  <c:v>1.7280881349999999</c:v>
                </c:pt>
                <c:pt idx="32">
                  <c:v>1.7238011469999999</c:v>
                </c:pt>
                <c:pt idx="33">
                  <c:v>1.7225004879999999</c:v>
                </c:pt>
                <c:pt idx="34">
                  <c:v>1.7211689449999998</c:v>
                </c:pt>
                <c:pt idx="35">
                  <c:v>1.7259284669999999</c:v>
                </c:pt>
                <c:pt idx="36">
                  <c:v>1.7261193850000001</c:v>
                </c:pt>
                <c:pt idx="37">
                  <c:v>1.7168859860000001</c:v>
                </c:pt>
                <c:pt idx="38">
                  <c:v>1.7165744629999999</c:v>
                </c:pt>
                <c:pt idx="39">
                  <c:v>1.7178125</c:v>
                </c:pt>
                <c:pt idx="40">
                  <c:v>1.704325928</c:v>
                </c:pt>
                <c:pt idx="41">
                  <c:v>1.71458252</c:v>
                </c:pt>
                <c:pt idx="42">
                  <c:v>1.7285767820000002</c:v>
                </c:pt>
                <c:pt idx="43">
                  <c:v>1.742178711</c:v>
                </c:pt>
                <c:pt idx="44">
                  <c:v>1.7667851559999999</c:v>
                </c:pt>
                <c:pt idx="45">
                  <c:v>1.7753496090000001</c:v>
                </c:pt>
                <c:pt idx="46">
                  <c:v>1.7850021970000001</c:v>
                </c:pt>
                <c:pt idx="47">
                  <c:v>1.7997534180000001</c:v>
                </c:pt>
                <c:pt idx="48">
                  <c:v>1.811948975</c:v>
                </c:pt>
                <c:pt idx="49">
                  <c:v>1.823473267</c:v>
                </c:pt>
                <c:pt idx="50">
                  <c:v>1.840740601</c:v>
                </c:pt>
                <c:pt idx="51">
                  <c:v>1.8516303709999999</c:v>
                </c:pt>
                <c:pt idx="52">
                  <c:v>1.8620361330000001</c:v>
                </c:pt>
                <c:pt idx="53">
                  <c:v>1.872885742</c:v>
                </c:pt>
                <c:pt idx="54">
                  <c:v>1.880144287</c:v>
                </c:pt>
                <c:pt idx="55">
                  <c:v>1.8884414059999999</c:v>
                </c:pt>
                <c:pt idx="56">
                  <c:v>1.8987443849999999</c:v>
                </c:pt>
                <c:pt idx="57">
                  <c:v>1.91655957</c:v>
                </c:pt>
                <c:pt idx="58">
                  <c:v>1.936672607</c:v>
                </c:pt>
                <c:pt idx="59">
                  <c:v>1.956546143</c:v>
                </c:pt>
                <c:pt idx="60">
                  <c:v>1.9699479980000001</c:v>
                </c:pt>
              </c:numCache>
            </c:numRef>
          </c:val>
          <c:smooth val="0"/>
          <c:extLst xmlns:c16r2="http://schemas.microsoft.com/office/drawing/2015/06/chart">
            <c:ext xmlns:c16="http://schemas.microsoft.com/office/drawing/2014/chart" uri="{C3380CC4-5D6E-409C-BE32-E72D297353CC}">
              <c16:uniqueId val="{00000001-44BA-493C-B3C9-92A237D6EF9B}"/>
            </c:ext>
          </c:extLst>
        </c:ser>
        <c:ser>
          <c:idx val="0"/>
          <c:order val="2"/>
          <c:tx>
            <c:strRef>
              <c:f>Sheet1!$D$1</c:f>
              <c:strCache>
                <c:ptCount val="1"/>
                <c:pt idx="0">
                  <c:v>coal</c:v>
                </c:pt>
              </c:strCache>
            </c:strRef>
          </c:tx>
          <c:spPr>
            <a:ln w="22225" cap="rnd">
              <a:solidFill>
                <a:srgbClr val="8B8B8B"/>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Sheet1!$D$2:$D$62</c:f>
              <c:numCache>
                <c:formatCode>General</c:formatCode>
                <c:ptCount val="61"/>
                <c:pt idx="0">
                  <c:v>1.821142</c:v>
                </c:pt>
                <c:pt idx="1">
                  <c:v>1.8070219999999999</c:v>
                </c:pt>
                <c:pt idx="2">
                  <c:v>1.8229819999999999</c:v>
                </c:pt>
                <c:pt idx="3">
                  <c:v>1.882647</c:v>
                </c:pt>
                <c:pt idx="4">
                  <c:v>1.89324</c:v>
                </c:pt>
                <c:pt idx="5">
                  <c:v>1.9131149999999999</c:v>
                </c:pt>
                <c:pt idx="6">
                  <c:v>1.9954829999999999</c:v>
                </c:pt>
                <c:pt idx="7">
                  <c:v>2.0399340000000001</c:v>
                </c:pt>
                <c:pt idx="8">
                  <c:v>2.0647410000000002</c:v>
                </c:pt>
                <c:pt idx="9">
                  <c:v>2.0626819999999997</c:v>
                </c:pt>
                <c:pt idx="10">
                  <c:v>2.1558069999999998</c:v>
                </c:pt>
                <c:pt idx="11">
                  <c:v>2.088292</c:v>
                </c:pt>
                <c:pt idx="12">
                  <c:v>2.0939259999999997</c:v>
                </c:pt>
                <c:pt idx="13">
                  <c:v>2.134995</c:v>
                </c:pt>
                <c:pt idx="14">
                  <c:v>2.1595300000000002</c:v>
                </c:pt>
                <c:pt idx="15">
                  <c:v>2.1812750000000003</c:v>
                </c:pt>
                <c:pt idx="16">
                  <c:v>2.1470770000000003</c:v>
                </c:pt>
                <c:pt idx="17">
                  <c:v>2.1723699999999999</c:v>
                </c:pt>
                <c:pt idx="18">
                  <c:v>2.1397399999999998</c:v>
                </c:pt>
                <c:pt idx="19">
                  <c:v>1.8757349999999999</c:v>
                </c:pt>
                <c:pt idx="20">
                  <c:v>1.9858659999999999</c:v>
                </c:pt>
                <c:pt idx="21">
                  <c:v>1.875481</c:v>
                </c:pt>
                <c:pt idx="22">
                  <c:v>1.656979</c:v>
                </c:pt>
                <c:pt idx="23">
                  <c:v>1.71753</c:v>
                </c:pt>
                <c:pt idx="24">
                  <c:v>1.7136130000000001</c:v>
                </c:pt>
                <c:pt idx="25">
                  <c:v>1.4803900000000001</c:v>
                </c:pt>
                <c:pt idx="26">
                  <c:v>1.354217</c:v>
                </c:pt>
                <c:pt idx="27">
                  <c:v>1.3160340000000001</c:v>
                </c:pt>
                <c:pt idx="28">
                  <c:v>1.258534</c:v>
                </c:pt>
                <c:pt idx="29">
                  <c:v>1.077824219</c:v>
                </c:pt>
                <c:pt idx="30">
                  <c:v>0.98058392300000008</c:v>
                </c:pt>
                <c:pt idx="31">
                  <c:v>0.92433044400000008</c:v>
                </c:pt>
                <c:pt idx="32">
                  <c:v>0.89093682900000004</c:v>
                </c:pt>
                <c:pt idx="33">
                  <c:v>0.835004089</c:v>
                </c:pt>
                <c:pt idx="34">
                  <c:v>0.82327838099999995</c:v>
                </c:pt>
                <c:pt idx="35">
                  <c:v>0.77723846400000007</c:v>
                </c:pt>
                <c:pt idx="36">
                  <c:v>0.81701507600000001</c:v>
                </c:pt>
                <c:pt idx="37">
                  <c:v>0.81495812999999995</c:v>
                </c:pt>
                <c:pt idx="38">
                  <c:v>0.81258117699999999</c:v>
                </c:pt>
                <c:pt idx="39">
                  <c:v>0.80929583699999996</c:v>
                </c:pt>
                <c:pt idx="40">
                  <c:v>0.80686321999999999</c:v>
                </c:pt>
                <c:pt idx="41">
                  <c:v>0.80179589799999995</c:v>
                </c:pt>
                <c:pt idx="42">
                  <c:v>0.80008721900000002</c:v>
                </c:pt>
                <c:pt idx="43">
                  <c:v>0.80608911100000002</c:v>
                </c:pt>
                <c:pt idx="44">
                  <c:v>0.79915801999999991</c:v>
                </c:pt>
                <c:pt idx="45">
                  <c:v>0.78943121299999996</c:v>
                </c:pt>
                <c:pt idx="46">
                  <c:v>0.78349121100000008</c:v>
                </c:pt>
                <c:pt idx="47">
                  <c:v>0.78117944299999997</c:v>
                </c:pt>
                <c:pt idx="48">
                  <c:v>0.77211065699999992</c:v>
                </c:pt>
                <c:pt idx="49">
                  <c:v>0.76640197799999998</c:v>
                </c:pt>
                <c:pt idx="50">
                  <c:v>0.76393768299999998</c:v>
                </c:pt>
                <c:pt idx="51">
                  <c:v>0.76045819100000001</c:v>
                </c:pt>
                <c:pt idx="52">
                  <c:v>0.75747497600000002</c:v>
                </c:pt>
                <c:pt idx="53">
                  <c:v>0.75459558100000002</c:v>
                </c:pt>
                <c:pt idx="54">
                  <c:v>0.75445532199999998</c:v>
                </c:pt>
                <c:pt idx="55">
                  <c:v>0.75070922900000003</c:v>
                </c:pt>
                <c:pt idx="56">
                  <c:v>0.75704174800000001</c:v>
                </c:pt>
                <c:pt idx="57">
                  <c:v>0.75610394299999995</c:v>
                </c:pt>
                <c:pt idx="58">
                  <c:v>0.75527905299999998</c:v>
                </c:pt>
                <c:pt idx="59">
                  <c:v>0.75216656500000001</c:v>
                </c:pt>
                <c:pt idx="60">
                  <c:v>0.754540039</c:v>
                </c:pt>
              </c:numCache>
            </c:numRef>
          </c:val>
          <c:smooth val="0"/>
          <c:extLst xmlns:c16r2="http://schemas.microsoft.com/office/drawing/2015/06/chart">
            <c:ext xmlns:c16="http://schemas.microsoft.com/office/drawing/2014/chart" uri="{C3380CC4-5D6E-409C-BE32-E72D297353CC}">
              <c16:uniqueId val="{00000002-44BA-493C-B3C9-92A237D6EF9B}"/>
            </c:ext>
          </c:extLst>
        </c:ser>
        <c:dLbls>
          <c:showLegendKey val="0"/>
          <c:showVal val="0"/>
          <c:showCatName val="0"/>
          <c:showSerName val="0"/>
          <c:showPercent val="0"/>
          <c:showBubbleSize val="0"/>
        </c:dLbls>
        <c:smooth val="0"/>
        <c:axId val="-117831584"/>
        <c:axId val="-117820160"/>
      </c:lineChart>
      <c:catAx>
        <c:axId val="-117831584"/>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17820160"/>
        <c:crosses val="autoZero"/>
        <c:auto val="1"/>
        <c:lblAlgn val="ctr"/>
        <c:lblOffset val="100"/>
        <c:tickLblSkip val="10"/>
        <c:tickMarkSkip val="10"/>
        <c:noMultiLvlLbl val="0"/>
      </c:catAx>
      <c:valAx>
        <c:axId val="-11782016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low"/>
        <c:spPr>
          <a:noFill/>
          <a:ln w="22225">
            <a:solidFill>
              <a:srgbClr val="FFFFFF">
                <a:lumMod val="65000"/>
              </a:srgb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17831584"/>
        <c:crossesAt val="30"/>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cdr:y>
    </cdr:from>
    <cdr:to>
      <cdr:x>0.46354</cdr:x>
      <cdr:y>0.23264</cdr:y>
    </cdr:to>
    <cdr:sp macro="" textlink="">
      <cdr:nvSpPr>
        <cdr:cNvPr id="2" name="TextBox 1"/>
        <cdr:cNvSpPr txBox="1"/>
      </cdr:nvSpPr>
      <cdr:spPr bwMode="auto">
        <a:xfrm xmlns:a="http://schemas.openxmlformats.org/drawingml/2006/main">
          <a:off x="0" y="0"/>
          <a:ext cx="2543166" cy="63817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200" b="1" i="0" baseline="0" dirty="0">
              <a:solidFill>
                <a:schemeClr val="tx1"/>
              </a:solidFill>
              <a:latin typeface="+mn-lt"/>
              <a:ea typeface="Times New Roman" charset="0"/>
              <a:cs typeface="Times New Roman" charset="0"/>
            </a:rPr>
            <a:t>Energy production </a:t>
          </a:r>
          <a:r>
            <a:rPr lang="en-US" sz="1200" b="1" i="0" baseline="0" dirty="0" smtClean="0">
              <a:solidFill>
                <a:schemeClr val="tx1"/>
              </a:solidFill>
              <a:latin typeface="+mn-lt"/>
              <a:ea typeface="Times New Roman" charset="0"/>
              <a:cs typeface="Times New Roman" charset="0"/>
            </a:rPr>
            <a:t>(AEO2020 Reference </a:t>
          </a:r>
          <a:r>
            <a:rPr lang="en-US" sz="1200" b="1" i="0" baseline="0" dirty="0">
              <a:solidFill>
                <a:schemeClr val="tx1"/>
              </a:solidFill>
              <a:latin typeface="+mn-lt"/>
              <a:ea typeface="Times New Roman" charset="0"/>
              <a:cs typeface="Times New Roman" charset="0"/>
            </a:rPr>
            <a:t>case)</a:t>
          </a:r>
        </a:p>
        <a:p xmlns:a="http://schemas.openxmlformats.org/drawingml/2006/main">
          <a:pPr eaLnBrk="0" hangingPunct="0"/>
          <a:r>
            <a:rPr lang="en-US" sz="1200" i="0" baseline="0" dirty="0">
              <a:solidFill>
                <a:schemeClr val="tx1"/>
              </a:solidFill>
              <a:latin typeface="+mn-lt"/>
              <a:ea typeface="Times New Roman" charset="0"/>
              <a:cs typeface="Times New Roman" charset="0"/>
            </a:rPr>
            <a:t>quadrillion British thermal units</a:t>
          </a:r>
          <a:endParaRPr lang="en-US" sz="1200" i="0" dirty="0">
            <a:solidFill>
              <a:schemeClr val="tx1"/>
            </a:solidFill>
            <a:latin typeface="+mn-lt"/>
            <a:ea typeface="Times New Roman" charset="0"/>
            <a:cs typeface="Times New Roman" charset="0"/>
          </a:endParaRPr>
        </a:p>
      </cdr:txBody>
    </cdr:sp>
  </cdr:relSizeAnchor>
  <cdr:relSizeAnchor xmlns:cdr="http://schemas.openxmlformats.org/drawingml/2006/chartDrawing">
    <cdr:from>
      <cdr:x>0.74606</cdr:x>
      <cdr:y>0.12687</cdr:y>
    </cdr:from>
    <cdr:to>
      <cdr:x>1</cdr:x>
      <cdr:y>0.94097</cdr:y>
    </cdr:to>
    <cdr:sp macro="" textlink="">
      <cdr:nvSpPr>
        <cdr:cNvPr id="3" name="TextBox 1"/>
        <cdr:cNvSpPr txBox="1"/>
      </cdr:nvSpPr>
      <cdr:spPr bwMode="auto">
        <a:xfrm xmlns:a="http://schemas.openxmlformats.org/drawingml/2006/main">
          <a:off x="3169375" y="443706"/>
          <a:ext cx="1078775" cy="284711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kumimoji="0" lang="en-US" sz="1200" b="1" i="0" u="none" strike="noStrike" kern="0" cap="none" spc="0" normalizeH="0" baseline="0" noProof="0" dirty="0">
            <a:ln>
              <a:noFill/>
            </a:ln>
            <a:solidFill>
              <a:srgbClr val="0096D7"/>
            </a:solidFill>
            <a:effectLst/>
            <a:uLnTx/>
            <a:uFillTx/>
            <a:latin typeface="+mn-lt"/>
            <a:ea typeface="Times New Roman" charset="0"/>
            <a:cs typeface="Times New Roman"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kumimoji="0" lang="en-US" sz="1200" b="1" i="0" u="none" strike="noStrike" kern="0" cap="none" spc="0" normalizeH="0" baseline="0" noProof="0" dirty="0">
            <a:ln>
              <a:noFill/>
            </a:ln>
            <a:solidFill>
              <a:srgbClr val="0096D7"/>
            </a:solidFill>
            <a:effectLst/>
            <a:uLnTx/>
            <a:uFillTx/>
            <a:latin typeface="+mn-lt"/>
            <a:ea typeface="Times New Roman" charset="0"/>
            <a:cs typeface="Times New Roman"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rgbClr val="0096D7"/>
              </a:solidFill>
              <a:effectLst/>
              <a:uLnTx/>
              <a:uFillTx/>
              <a:latin typeface="+mn-lt"/>
              <a:ea typeface="Times New Roman" charset="0"/>
              <a:cs typeface="Times New Roman" charset="0"/>
            </a:rPr>
            <a:t>dry </a:t>
          </a:r>
          <a:r>
            <a:rPr kumimoji="0" lang="en-US" sz="1200" b="1" i="0" u="none" strike="noStrike" kern="0" cap="none" spc="0" normalizeH="0" baseline="0" noProof="0" dirty="0">
              <a:ln>
                <a:noFill/>
              </a:ln>
              <a:solidFill>
                <a:srgbClr val="2EA9DE"/>
              </a:solidFill>
              <a:effectLst/>
              <a:uLnTx/>
              <a:uFillTx/>
              <a:latin typeface="+mn-lt"/>
              <a:ea typeface="Times New Roman" charset="0"/>
              <a:cs typeface="Times New Roman" charset="0"/>
            </a:rPr>
            <a:t>natural</a:t>
          </a:r>
          <a:r>
            <a:rPr kumimoji="0" lang="en-US" sz="1200" b="1" i="0" u="none" strike="noStrike" kern="0" cap="none" spc="0" normalizeH="0" baseline="0" noProof="0" dirty="0">
              <a:ln>
                <a:noFill/>
              </a:ln>
              <a:solidFill>
                <a:srgbClr val="0096D7"/>
              </a:solidFill>
              <a:effectLst/>
              <a:uLnTx/>
              <a:uFillTx/>
              <a:latin typeface="+mn-lt"/>
              <a:ea typeface="Times New Roman" charset="0"/>
              <a:cs typeface="Times New Roman" charset="0"/>
            </a:rPr>
            <a:t> gas</a:t>
          </a:r>
        </a:p>
        <a:p xmlns:a="http://schemas.openxmlformats.org/drawingml/2006/main">
          <a:pPr eaLnBrk="0" hangingPunct="0"/>
          <a:endParaRPr kumimoji="0" lang="en-US" sz="1200" b="1" i="0" u="none" strike="noStrike" kern="0" cap="none" spc="0" normalizeH="0" baseline="0" noProof="0" dirty="0">
            <a:ln>
              <a:noFill/>
            </a:ln>
            <a:solidFill>
              <a:srgbClr val="675005"/>
            </a:solidFill>
            <a:effectLst/>
            <a:uLnTx/>
            <a:uFillTx/>
            <a:latin typeface="+mn-lt"/>
            <a:ea typeface="Times New Roman" charset="0"/>
            <a:cs typeface="Times New Roman" charset="0"/>
          </a:endParaRPr>
        </a:p>
        <a:p xmlns:a="http://schemas.openxmlformats.org/drawingml/2006/main">
          <a:pPr eaLnBrk="0" hangingPunct="0"/>
          <a:endParaRPr lang="en-US" sz="1200" b="1" dirty="0">
            <a:solidFill>
              <a:srgbClr val="675005"/>
            </a:solidFill>
            <a:ea typeface="Times New Roman" charset="0"/>
            <a:cs typeface="Times New Roman" charset="0"/>
          </a:endParaRPr>
        </a:p>
        <a:p xmlns:a="http://schemas.openxmlformats.org/drawingml/2006/main">
          <a:pPr eaLnBrk="0" hangingPunct="0"/>
          <a:endParaRPr kumimoji="0" lang="en-US" sz="1200" b="1" i="0" u="none" strike="noStrike" kern="0" cap="none" spc="0" normalizeH="0" baseline="0" noProof="0" dirty="0">
            <a:ln>
              <a:noFill/>
            </a:ln>
            <a:solidFill>
              <a:srgbClr val="675005"/>
            </a:solidFill>
            <a:effectLst/>
            <a:uLnTx/>
            <a:uFillTx/>
            <a:latin typeface="+mn-lt"/>
            <a:ea typeface="Times New Roman" charset="0"/>
            <a:cs typeface="Times New Roman" charset="0"/>
          </a:endParaRPr>
        </a:p>
        <a:p xmlns:a="http://schemas.openxmlformats.org/drawingml/2006/main">
          <a:pPr eaLnBrk="0" hangingPunct="0"/>
          <a:endParaRPr lang="en-US" sz="1200" b="1" dirty="0">
            <a:solidFill>
              <a:srgbClr val="675005"/>
            </a:solidFill>
            <a:ea typeface="Times New Roman" charset="0"/>
            <a:cs typeface="Times New Roman" charset="0"/>
          </a:endParaRPr>
        </a:p>
        <a:p xmlns:a="http://schemas.openxmlformats.org/drawingml/2006/main">
          <a:pPr eaLnBrk="0" hangingPunct="0"/>
          <a:endParaRPr kumimoji="0" lang="en-US" sz="1200" b="1" i="0" u="none" strike="noStrike" kern="0" cap="none" spc="0" normalizeH="0" baseline="0" noProof="0" dirty="0">
            <a:ln>
              <a:noFill/>
            </a:ln>
            <a:solidFill>
              <a:srgbClr val="675005"/>
            </a:solidFill>
            <a:effectLst/>
            <a:uLnTx/>
            <a:uFillTx/>
            <a:latin typeface="+mn-lt"/>
            <a:ea typeface="Times New Roman" charset="0"/>
            <a:cs typeface="Times New Roman" charset="0"/>
          </a:endParaRPr>
        </a:p>
        <a:p xmlns:a="http://schemas.openxmlformats.org/drawingml/2006/main">
          <a:pPr eaLnBrk="0" hangingPunct="0"/>
          <a:endParaRPr lang="en-US" sz="1200" b="1" dirty="0">
            <a:solidFill>
              <a:srgbClr val="675005"/>
            </a:solidFill>
            <a:ea typeface="Times New Roman" charset="0"/>
            <a:cs typeface="Times New Roman" charset="0"/>
          </a:endParaRPr>
        </a:p>
        <a:p xmlns:a="http://schemas.openxmlformats.org/drawingml/2006/main">
          <a:pPr eaLnBrk="0" hangingPunct="0"/>
          <a:endParaRPr kumimoji="0" lang="en-US" sz="1200" b="1" i="0" u="none" strike="noStrike" kern="0" cap="none" spc="0" normalizeH="0" baseline="0" noProof="0" dirty="0">
            <a:ln>
              <a:noFill/>
            </a:ln>
            <a:solidFill>
              <a:srgbClr val="675005"/>
            </a:solidFill>
            <a:effectLst/>
            <a:uLnTx/>
            <a:uFillTx/>
            <a:latin typeface="+mn-lt"/>
            <a:ea typeface="Times New Roman" charset="0"/>
            <a:cs typeface="Times New Roman" charset="0"/>
          </a:endParaRPr>
        </a:p>
        <a:p xmlns:a="http://schemas.openxmlformats.org/drawingml/2006/main">
          <a:pPr eaLnBrk="0" hangingPunct="0"/>
          <a:r>
            <a:rPr kumimoji="0" lang="en-US" sz="1200" b="1" i="0" u="none" strike="noStrike" kern="0" cap="none" spc="0" normalizeH="0" baseline="0" noProof="0" dirty="0">
              <a:ln>
                <a:noFill/>
              </a:ln>
              <a:solidFill>
                <a:srgbClr val="675005"/>
              </a:solidFill>
              <a:effectLst/>
              <a:uLnTx/>
              <a:uFillTx/>
              <a:latin typeface="+mn-lt"/>
              <a:ea typeface="Times New Roman" charset="0"/>
              <a:cs typeface="Times New Roman" charset="0"/>
            </a:rPr>
            <a:t>crude oil and lease condensate</a:t>
          </a:r>
          <a:endParaRPr lang="en-US" sz="1200" b="1" i="0" baseline="0" dirty="0">
            <a:solidFill>
              <a:srgbClr val="675005"/>
            </a:solidFill>
            <a:latin typeface="+mn-lt"/>
            <a:ea typeface="Times New Roman" charset="0"/>
            <a:cs typeface="Times New Roman" charset="0"/>
          </a:endParaRPr>
        </a:p>
        <a:p xmlns:a="http://schemas.openxmlformats.org/drawingml/2006/main">
          <a:pPr eaLnBrk="0" hangingPunct="0"/>
          <a:endParaRPr kumimoji="0" lang="en-US" sz="1200" b="1" i="0" u="none" strike="noStrike" kern="0" cap="none" spc="0" normalizeH="0" baseline="0" noProof="0" dirty="0">
            <a:ln>
              <a:noFill/>
            </a:ln>
            <a:solidFill>
              <a:srgbClr val="8B8B8B"/>
            </a:solidFill>
            <a:effectLst/>
            <a:uLnTx/>
            <a:uFillTx/>
            <a:latin typeface="+mn-lt"/>
            <a:ea typeface="Times New Roman" charset="0"/>
            <a:cs typeface="Times New Roman" charset="0"/>
          </a:endParaRPr>
        </a:p>
        <a:p xmlns:a="http://schemas.openxmlformats.org/drawingml/2006/main">
          <a:pPr eaLnBrk="0" hangingPunct="0"/>
          <a:endParaRPr kumimoji="0" lang="en-US" sz="1200" b="1" i="0" u="none" strike="noStrike" kern="0" cap="none" spc="0" normalizeH="0" baseline="0" noProof="0" dirty="0">
            <a:ln>
              <a:noFill/>
            </a:ln>
            <a:solidFill>
              <a:srgbClr val="8B8B8B"/>
            </a:solidFill>
            <a:effectLst/>
            <a:uLnTx/>
            <a:uFillTx/>
            <a:latin typeface="+mn-lt"/>
            <a:ea typeface="Times New Roman" charset="0"/>
            <a:cs typeface="Times New Roman" charset="0"/>
          </a:endParaRPr>
        </a:p>
        <a:p xmlns:a="http://schemas.openxmlformats.org/drawingml/2006/main">
          <a:pPr eaLnBrk="0" hangingPunct="0"/>
          <a:endParaRPr lang="en-US" sz="1200" b="1" dirty="0">
            <a:solidFill>
              <a:srgbClr val="8B8B8B"/>
            </a:solidFill>
            <a:ea typeface="Times New Roman" charset="0"/>
            <a:cs typeface="Times New Roman" charset="0"/>
          </a:endParaRPr>
        </a:p>
        <a:p xmlns:a="http://schemas.openxmlformats.org/drawingml/2006/main">
          <a:pPr eaLnBrk="0" hangingPunct="0"/>
          <a:r>
            <a:rPr kumimoji="0" lang="en-US" sz="1200" b="1" i="0" u="none" strike="noStrike" kern="0" cap="none" spc="0" normalizeH="0" baseline="0" noProof="0" dirty="0">
              <a:ln>
                <a:noFill/>
              </a:ln>
              <a:solidFill>
                <a:srgbClr val="8B8B8B"/>
              </a:solidFill>
              <a:effectLst/>
              <a:uLnTx/>
              <a:uFillTx/>
              <a:latin typeface="+mn-lt"/>
              <a:ea typeface="Times New Roman" charset="0"/>
              <a:cs typeface="Times New Roman" charset="0"/>
            </a:rPr>
            <a:t>coal</a:t>
          </a:r>
          <a:endParaRPr lang="en-US" sz="1200" b="1" i="0" baseline="0" dirty="0">
            <a:solidFill>
              <a:srgbClr val="8B8B8B"/>
            </a:solidFill>
            <a:latin typeface="+mn-lt"/>
            <a:ea typeface="Times New Roman" charset="0"/>
            <a:cs typeface="Times New Roman"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rgbClr val="BD732A">
                  <a:lumMod val="75000"/>
                </a:srgbClr>
              </a:solidFill>
              <a:effectLst/>
              <a:uLnTx/>
              <a:uFillTx/>
              <a:latin typeface="+mn-lt"/>
              <a:ea typeface="Times New Roman" charset="0"/>
              <a:cs typeface="Times New Roman" charset="0"/>
            </a:rPr>
            <a:t>natural gas plant </a:t>
          </a:r>
          <a:r>
            <a:rPr kumimoji="0" lang="en-US" sz="1200" b="1" i="0" u="none" strike="noStrike" kern="0" cap="none" spc="0" normalizeH="0" baseline="0" noProof="0" dirty="0">
              <a:ln>
                <a:noFill/>
              </a:ln>
              <a:solidFill>
                <a:srgbClr val="8E561F"/>
              </a:solidFill>
              <a:effectLst/>
              <a:uLnTx/>
              <a:uFillTx/>
              <a:latin typeface="+mn-lt"/>
              <a:ea typeface="Times New Roman" charset="0"/>
              <a:cs typeface="Times New Roman" charset="0"/>
            </a:rPr>
            <a:t>liquids</a:t>
          </a:r>
        </a:p>
        <a:p xmlns:a="http://schemas.openxmlformats.org/drawingml/2006/main">
          <a:pPr eaLnBrk="0" hangingPunct="0"/>
          <a:r>
            <a:rPr lang="en-US" sz="1200" b="1" i="0" baseline="0" dirty="0">
              <a:solidFill>
                <a:srgbClr val="A33340"/>
              </a:solidFill>
              <a:latin typeface="+mn-lt"/>
              <a:ea typeface="Times New Roman" charset="0"/>
              <a:cs typeface="Times New Roman" charset="0"/>
            </a:rPr>
            <a:t>nuclear</a:t>
          </a:r>
        </a:p>
        <a:p xmlns:a="http://schemas.openxmlformats.org/drawingml/2006/main">
          <a:pPr eaLnBrk="0" hangingPunct="0"/>
          <a:r>
            <a:rPr lang="en-US" sz="1200" b="1" i="0" baseline="0" dirty="0">
              <a:solidFill>
                <a:schemeClr val="tx2"/>
              </a:solidFill>
              <a:latin typeface="+mn-lt"/>
              <a:ea typeface="Times New Roman" charset="0"/>
              <a:cs typeface="Times New Roman" charset="0"/>
            </a:rPr>
            <a:t>hydro</a:t>
          </a:r>
        </a:p>
      </cdr:txBody>
    </cdr:sp>
  </cdr:relSizeAnchor>
  <cdr:relSizeAnchor xmlns:cdr="http://schemas.openxmlformats.org/drawingml/2006/chartDrawing">
    <cdr:from>
      <cdr:x>0.27739</cdr:x>
      <cdr:y>0.14567</cdr:y>
    </cdr:from>
    <cdr:to>
      <cdr:x>0.52357</cdr:x>
      <cdr:y>0.27997</cdr:y>
    </cdr:to>
    <cdr:sp macro="" textlink="">
      <cdr:nvSpPr>
        <cdr:cNvPr id="5" name="TextBox 1"/>
        <cdr:cNvSpPr txBox="1"/>
      </cdr:nvSpPr>
      <cdr:spPr bwMode="auto">
        <a:xfrm xmlns:a="http://schemas.openxmlformats.org/drawingml/2006/main">
          <a:off x="1569892" y="692389"/>
          <a:ext cx="1393236" cy="63832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200" b="0" i="0" dirty="0">
              <a:solidFill>
                <a:schemeClr val="bg2"/>
              </a:solidFill>
              <a:latin typeface="+mn-lt"/>
              <a:ea typeface="Times New Roman" charset="0"/>
              <a:cs typeface="Times New Roman" charset="0"/>
            </a:rPr>
            <a:t>         </a:t>
          </a:r>
          <a:r>
            <a:rPr lang="en-US" sz="1200" b="1" i="0" dirty="0">
              <a:solidFill>
                <a:schemeClr val="bg2"/>
              </a:solidFill>
              <a:latin typeface="+mn-lt"/>
              <a:ea typeface="Times New Roman" charset="0"/>
              <a:cs typeface="Times New Roman" charset="0"/>
            </a:rPr>
            <a:t>2019</a:t>
          </a:r>
          <a:endParaRPr lang="en-US" sz="1050" b="0" i="0" dirty="0">
            <a:solidFill>
              <a:schemeClr val="bg2"/>
            </a:solidFill>
            <a:latin typeface="+mn-lt"/>
            <a:ea typeface="Times New Roman" charset="0"/>
            <a:cs typeface="Times New Roman" charset="0"/>
          </a:endParaRPr>
        </a:p>
        <a:p xmlns:a="http://schemas.openxmlformats.org/drawingml/2006/main">
          <a:pPr eaLnBrk="0" hangingPunct="0"/>
          <a:r>
            <a:rPr lang="en-US" sz="1200" b="0" i="0" dirty="0">
              <a:solidFill>
                <a:schemeClr val="bg2"/>
              </a:solidFill>
              <a:latin typeface="+mn-lt"/>
              <a:ea typeface="Times New Roman" charset="0"/>
              <a:cs typeface="Times New Roman" charset="0"/>
            </a:rPr>
            <a:t>history</a:t>
          </a:r>
          <a:r>
            <a:rPr lang="en-US" sz="1200" b="0" i="0" baseline="0" dirty="0">
              <a:solidFill>
                <a:schemeClr val="bg2"/>
              </a:solidFill>
              <a:latin typeface="+mn-lt"/>
              <a:ea typeface="Times New Roman" charset="0"/>
              <a:cs typeface="Times New Roman" charset="0"/>
            </a:rPr>
            <a:t>     projections</a:t>
          </a:r>
          <a:endParaRPr lang="en-US" sz="1200" b="0" i="0" dirty="0">
            <a:solidFill>
              <a:schemeClr val="bg2"/>
            </a:solidFill>
            <a:latin typeface="+mn-lt"/>
            <a:ea typeface="Times New Roman" charset="0"/>
            <a:cs typeface="Times New Roman"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0.52267</cdr:x>
      <cdr:y>0.18747</cdr:y>
    </cdr:from>
    <cdr:to>
      <cdr:x>0.90025</cdr:x>
      <cdr:y>0.94039</cdr:y>
    </cdr:to>
    <cdr:sp macro="" textlink="">
      <cdr:nvSpPr>
        <cdr:cNvPr id="3" name="TextBox 1"/>
        <cdr:cNvSpPr txBox="1"/>
      </cdr:nvSpPr>
      <cdr:spPr bwMode="auto">
        <a:xfrm xmlns:a="http://schemas.openxmlformats.org/drawingml/2006/main">
          <a:off x="3001140" y="891033"/>
          <a:ext cx="2168060" cy="357860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eaLnBrk="0" hangingPunct="0"/>
          <a:endParaRPr lang="en-US" sz="1200" b="1" i="0" dirty="0">
            <a:solidFill>
              <a:schemeClr val="tx2"/>
            </a:solidFill>
            <a:latin typeface="+mn-lt"/>
            <a:ea typeface="Times New Roman" charset="0"/>
            <a:cs typeface="Times New Roman" charset="0"/>
          </a:endParaRPr>
        </a:p>
        <a:p xmlns:a="http://schemas.openxmlformats.org/drawingml/2006/main">
          <a:pPr algn="r" eaLnBrk="0" hangingPunct="0"/>
          <a:endParaRPr lang="en-US" sz="1200" b="1" i="0" dirty="0">
            <a:solidFill>
              <a:schemeClr val="accent1"/>
            </a:solidFill>
            <a:latin typeface="+mn-lt"/>
            <a:ea typeface="Times New Roman" charset="0"/>
            <a:cs typeface="Times New Roman" charset="0"/>
          </a:endParaRPr>
        </a:p>
        <a:p xmlns:a="http://schemas.openxmlformats.org/drawingml/2006/main">
          <a:pPr algn="r" eaLnBrk="0" hangingPunct="0"/>
          <a:r>
            <a:rPr lang="en-US" sz="1200" b="1" i="0" dirty="0">
              <a:solidFill>
                <a:srgbClr val="E1AB76"/>
              </a:solidFill>
              <a:latin typeface="+mn-lt"/>
              <a:ea typeface="Times New Roman" charset="0"/>
              <a:cs typeface="Times New Roman" charset="0"/>
            </a:rPr>
            <a:t>electric power</a:t>
          </a: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endParaRPr kumimoji="0" lang="en-US" sz="1200" b="1" i="0" u="none" strike="noStrike" kern="0" cap="none" spc="0" normalizeH="0" baseline="0" noProof="0" dirty="0">
            <a:ln>
              <a:noFill/>
            </a:ln>
            <a:solidFill>
              <a:schemeClr val="accent3"/>
            </a:solidFill>
            <a:effectLst/>
            <a:uLnTx/>
            <a:uFillTx/>
            <a:latin typeface="+mn-lt"/>
            <a:ea typeface="Times New Roman" charset="0"/>
            <a:cs typeface="Times New Roman" charset="0"/>
          </a:endParaRP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endParaRPr lang="en-US" sz="1200" b="1" dirty="0">
            <a:solidFill>
              <a:schemeClr val="accent3"/>
            </a:solidFill>
            <a:ea typeface="Times New Roman" charset="0"/>
            <a:cs typeface="Times New Roman" charset="0"/>
          </a:endParaRP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endParaRPr kumimoji="0" lang="en-US" sz="1200" b="1" i="0" u="none" strike="noStrike" kern="0" cap="none" spc="0" normalizeH="0" baseline="0" noProof="0" dirty="0">
            <a:ln>
              <a:noFill/>
            </a:ln>
            <a:solidFill>
              <a:schemeClr val="accent3"/>
            </a:solidFill>
            <a:effectLst/>
            <a:uLnTx/>
            <a:uFillTx/>
            <a:latin typeface="+mn-lt"/>
            <a:ea typeface="Times New Roman" charset="0"/>
            <a:cs typeface="Times New Roman" charset="0"/>
          </a:endParaRP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chemeClr val="accent3"/>
              </a:solidFill>
              <a:effectLst/>
              <a:uLnTx/>
              <a:uFillTx/>
              <a:latin typeface="+mn-lt"/>
              <a:ea typeface="Times New Roman" charset="0"/>
              <a:cs typeface="Times New Roman" charset="0"/>
            </a:rPr>
            <a:t>industrial</a:t>
          </a: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endParaRPr kumimoji="0" lang="en-US" sz="1200" b="1" i="0" u="none" strike="noStrike" kern="0" cap="none" spc="0" normalizeH="0" baseline="0" noProof="0" dirty="0">
            <a:ln>
              <a:noFill/>
            </a:ln>
            <a:solidFill>
              <a:srgbClr val="003953"/>
            </a:solidFill>
            <a:effectLst/>
            <a:uLnTx/>
            <a:uFillTx/>
            <a:latin typeface="+mn-lt"/>
            <a:ea typeface="Times New Roman" charset="0"/>
            <a:cs typeface="Times New Roman" charset="0"/>
          </a:endParaRP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endParaRPr kumimoji="0" lang="en-US" sz="1200" b="1" i="0" u="none" strike="noStrike" kern="0" cap="none" spc="0" normalizeH="0" baseline="0" noProof="0" dirty="0">
            <a:ln>
              <a:noFill/>
            </a:ln>
            <a:solidFill>
              <a:srgbClr val="003953"/>
            </a:solidFill>
            <a:effectLst/>
            <a:uLnTx/>
            <a:uFillTx/>
            <a:latin typeface="+mn-lt"/>
            <a:ea typeface="Times New Roman" charset="0"/>
            <a:cs typeface="Times New Roman" charset="0"/>
          </a:endParaRP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endParaRPr lang="en-US" sz="1200" b="1" dirty="0">
            <a:solidFill>
              <a:srgbClr val="003953"/>
            </a:solidFill>
            <a:ea typeface="Times New Roman" charset="0"/>
            <a:cs typeface="Times New Roman" charset="0"/>
          </a:endParaRP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rgbClr val="003953"/>
              </a:solidFill>
              <a:effectLst/>
              <a:uLnTx/>
              <a:uFillTx/>
              <a:latin typeface="+mn-lt"/>
              <a:ea typeface="Times New Roman" charset="0"/>
              <a:cs typeface="Times New Roman" charset="0"/>
            </a:rPr>
            <a:t>transportation</a:t>
          </a:r>
        </a:p>
        <a:p xmlns:a="http://schemas.openxmlformats.org/drawingml/2006/main">
          <a:pPr algn="r" eaLnBrk="0" hangingPunct="0"/>
          <a:endParaRPr lang="en-US" sz="1200" b="1" i="0" dirty="0">
            <a:solidFill>
              <a:schemeClr val="accent2"/>
            </a:solidFill>
            <a:latin typeface="+mn-lt"/>
            <a:ea typeface="Times New Roman" charset="0"/>
            <a:cs typeface="Times New Roman" charset="0"/>
          </a:endParaRPr>
        </a:p>
        <a:p xmlns:a="http://schemas.openxmlformats.org/drawingml/2006/main">
          <a:pPr algn="r" eaLnBrk="0" hangingPunct="0"/>
          <a:endParaRPr lang="en-US" sz="1200" b="1" i="0" dirty="0">
            <a:solidFill>
              <a:srgbClr val="C00000"/>
            </a:solidFill>
            <a:latin typeface="+mn-lt"/>
            <a:ea typeface="Times New Roman" charset="0"/>
            <a:cs typeface="Times New Roman" charset="0"/>
          </a:endParaRPr>
        </a:p>
        <a:p xmlns:a="http://schemas.openxmlformats.org/drawingml/2006/main">
          <a:pPr algn="r" eaLnBrk="0" hangingPunct="0"/>
          <a:endParaRPr lang="en-US" sz="1200" b="1" dirty="0">
            <a:solidFill>
              <a:srgbClr val="C00000"/>
            </a:solidFill>
            <a:ea typeface="Times New Roman" charset="0"/>
            <a:cs typeface="Times New Roman" charset="0"/>
          </a:endParaRPr>
        </a:p>
        <a:p xmlns:a="http://schemas.openxmlformats.org/drawingml/2006/main">
          <a:pPr algn="r" eaLnBrk="0" hangingPunct="0"/>
          <a:r>
            <a:rPr lang="en-US" sz="1200" b="1" dirty="0">
              <a:solidFill>
                <a:srgbClr val="C00000"/>
              </a:solidFill>
              <a:ea typeface="Times New Roman" charset="0"/>
              <a:cs typeface="Times New Roman" charset="0"/>
            </a:rPr>
            <a:t>r</a:t>
          </a:r>
          <a:r>
            <a:rPr lang="en-US" sz="1200" b="1" i="0" dirty="0">
              <a:solidFill>
                <a:srgbClr val="C00000"/>
              </a:solidFill>
              <a:latin typeface="+mn-lt"/>
              <a:ea typeface="Times New Roman" charset="0"/>
              <a:cs typeface="Times New Roman" charset="0"/>
            </a:rPr>
            <a:t>esidential</a:t>
          </a:r>
          <a:endParaRPr lang="en-US" sz="1200" b="1" i="0" dirty="0">
            <a:solidFill>
              <a:srgbClr val="E3A5AC"/>
            </a:solidFill>
            <a:latin typeface="+mn-lt"/>
            <a:ea typeface="Times New Roman" charset="0"/>
            <a:cs typeface="Times New Roman" charset="0"/>
          </a:endParaRPr>
        </a:p>
        <a:p xmlns:a="http://schemas.openxmlformats.org/drawingml/2006/main">
          <a:pPr algn="r" eaLnBrk="0" hangingPunct="0"/>
          <a:r>
            <a:rPr lang="en-US" sz="1200" b="1" i="0" dirty="0">
              <a:solidFill>
                <a:srgbClr val="E3A5AC"/>
              </a:solidFill>
              <a:latin typeface="+mn-lt"/>
              <a:ea typeface="Times New Roman" charset="0"/>
              <a:cs typeface="Times New Roman" charset="0"/>
            </a:rPr>
            <a:t>commercial</a:t>
          </a:r>
        </a:p>
      </cdr:txBody>
    </cdr:sp>
  </cdr:relSizeAnchor>
  <cdr:relSizeAnchor xmlns:cdr="http://schemas.openxmlformats.org/drawingml/2006/chartDrawing">
    <cdr:from>
      <cdr:x>0</cdr:x>
      <cdr:y>0</cdr:y>
    </cdr:from>
    <cdr:to>
      <cdr:x>1</cdr:x>
      <cdr:y>0.18978</cdr:y>
    </cdr:to>
    <cdr:sp macro="" textlink="">
      <cdr:nvSpPr>
        <cdr:cNvPr id="8" name="TextBox 1"/>
        <cdr:cNvSpPr txBox="1"/>
      </cdr:nvSpPr>
      <cdr:spPr bwMode="auto">
        <a:xfrm xmlns:a="http://schemas.openxmlformats.org/drawingml/2006/main">
          <a:off x="0" y="0"/>
          <a:ext cx="3670035" cy="86044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lang="en-US" sz="1000" i="0" dirty="0">
              <a:solidFill>
                <a:schemeClr val="tx1"/>
              </a:solidFill>
              <a:latin typeface="+mn-lt"/>
              <a:ea typeface="Times New Roman" charset="0"/>
              <a:cs typeface="Times New Roman" charset="0"/>
            </a:rPr>
            <a:t> </a:t>
          </a:r>
          <a:r>
            <a:rPr lang="en-US" sz="1200" b="1" i="0" dirty="0">
              <a:solidFill>
                <a:schemeClr val="tx1"/>
              </a:solidFill>
              <a:latin typeface="+mn-lt"/>
              <a:ea typeface="Times New Roman" charset="0"/>
              <a:cs typeface="Times New Roman" charset="0"/>
            </a:rPr>
            <a:t>Energy</a:t>
          </a:r>
          <a:r>
            <a:rPr lang="en-US" sz="1200" b="1" i="0" baseline="0" dirty="0">
              <a:solidFill>
                <a:schemeClr val="tx1"/>
              </a:solidFill>
              <a:latin typeface="+mn-lt"/>
              <a:ea typeface="Times New Roman" charset="0"/>
              <a:cs typeface="Times New Roman" charset="0"/>
            </a:rPr>
            <a:t> consumption by sector </a:t>
          </a:r>
          <a:r>
            <a:rPr lang="en-US" sz="1200" b="1" i="0" baseline="0" dirty="0" smtClean="0">
              <a:solidFill>
                <a:schemeClr val="tx1"/>
              </a:solidFill>
              <a:latin typeface="+mn-lt"/>
              <a:ea typeface="Times New Roman" charset="0"/>
              <a:cs typeface="Times New Roman" charset="0"/>
            </a:rPr>
            <a:t>(AEO2020 Reference </a:t>
          </a:r>
          <a:r>
            <a:rPr lang="en-US" sz="1200" b="1" i="0" baseline="0" dirty="0">
              <a:solidFill>
                <a:schemeClr val="tx1"/>
              </a:solidFill>
              <a:latin typeface="+mn-lt"/>
              <a:ea typeface="Times New Roman" charset="0"/>
              <a:cs typeface="Times New Roman" charset="0"/>
            </a:rPr>
            <a:t>case)</a:t>
          </a: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chemeClr val="tx1"/>
              </a:solidFill>
              <a:effectLst/>
              <a:uLnTx/>
              <a:uFillTx/>
              <a:latin typeface="+mn-lt"/>
              <a:ea typeface="Times New Roman" charset="0"/>
              <a:cs typeface="Times New Roman" charset="0"/>
            </a:rPr>
            <a:t> </a:t>
          </a:r>
          <a:r>
            <a:rPr kumimoji="0" lang="en-US" sz="1200" b="0" i="0" u="none" strike="noStrike" kern="0" cap="none" spc="0" normalizeH="0" baseline="0" noProof="0" dirty="0">
              <a:ln>
                <a:noFill/>
              </a:ln>
              <a:solidFill>
                <a:schemeClr val="tx1"/>
              </a:solidFill>
              <a:effectLst/>
              <a:uLnTx/>
              <a:uFillTx/>
              <a:latin typeface="+mn-lt"/>
              <a:ea typeface="Times New Roman" charset="0"/>
              <a:cs typeface="Times New Roman" charset="0"/>
            </a:rPr>
            <a:t>quadrillion British thermal units</a:t>
          </a:r>
          <a:endParaRPr lang="en-US" sz="1200" b="0" i="0" dirty="0">
            <a:solidFill>
              <a:schemeClr val="tx1"/>
            </a:solidFill>
            <a:latin typeface="+mn-lt"/>
            <a:ea typeface="Times New Roman" charset="0"/>
            <a:cs typeface="Times New Roman" charset="0"/>
          </a:endParaRPr>
        </a:p>
      </cdr:txBody>
    </cdr:sp>
  </cdr:relSizeAnchor>
  <cdr:relSizeAnchor xmlns:cdr="http://schemas.openxmlformats.org/drawingml/2006/chartDrawing">
    <cdr:from>
      <cdr:x>0.35652</cdr:x>
      <cdr:y>0.14312</cdr:y>
    </cdr:from>
    <cdr:to>
      <cdr:x>0.59916</cdr:x>
      <cdr:y>0.27742</cdr:y>
    </cdr:to>
    <cdr:sp macro="" textlink="">
      <cdr:nvSpPr>
        <cdr:cNvPr id="9" name="TextBox 1"/>
        <cdr:cNvSpPr txBox="1"/>
      </cdr:nvSpPr>
      <cdr:spPr bwMode="auto">
        <a:xfrm xmlns:a="http://schemas.openxmlformats.org/drawingml/2006/main">
          <a:off x="2047125" y="680226"/>
          <a:ext cx="1393236" cy="63832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200" b="0" i="0" dirty="0">
              <a:solidFill>
                <a:schemeClr val="bg2"/>
              </a:solidFill>
              <a:latin typeface="+mn-lt"/>
              <a:ea typeface="Times New Roman" charset="0"/>
              <a:cs typeface="Times New Roman" charset="0"/>
            </a:rPr>
            <a:t>         </a:t>
          </a:r>
          <a:r>
            <a:rPr lang="en-US" sz="1200" b="1" i="0" dirty="0">
              <a:solidFill>
                <a:schemeClr val="bg2"/>
              </a:solidFill>
              <a:latin typeface="+mn-lt"/>
              <a:ea typeface="Times New Roman" charset="0"/>
              <a:cs typeface="Times New Roman" charset="0"/>
            </a:rPr>
            <a:t>2019</a:t>
          </a:r>
          <a:endParaRPr lang="en-US" sz="1050" b="0" i="0" dirty="0">
            <a:solidFill>
              <a:schemeClr val="bg2"/>
            </a:solidFill>
            <a:latin typeface="+mn-lt"/>
            <a:ea typeface="Times New Roman" charset="0"/>
            <a:cs typeface="Times New Roman" charset="0"/>
          </a:endParaRPr>
        </a:p>
        <a:p xmlns:a="http://schemas.openxmlformats.org/drawingml/2006/main">
          <a:pPr eaLnBrk="0" hangingPunct="0"/>
          <a:r>
            <a:rPr lang="en-US" sz="1200" b="0" i="0" dirty="0">
              <a:solidFill>
                <a:schemeClr val="bg2"/>
              </a:solidFill>
              <a:latin typeface="+mn-lt"/>
              <a:ea typeface="Times New Roman" charset="0"/>
              <a:cs typeface="Times New Roman" charset="0"/>
            </a:rPr>
            <a:t>history</a:t>
          </a:r>
          <a:r>
            <a:rPr lang="en-US" sz="1200" b="0" i="0" baseline="0" dirty="0">
              <a:solidFill>
                <a:schemeClr val="bg2"/>
              </a:solidFill>
              <a:latin typeface="+mn-lt"/>
              <a:ea typeface="Times New Roman" charset="0"/>
              <a:cs typeface="Times New Roman" charset="0"/>
            </a:rPr>
            <a:t>     projections</a:t>
          </a:r>
          <a:endParaRPr lang="en-US" sz="1200" b="0" i="0" dirty="0">
            <a:solidFill>
              <a:schemeClr val="bg2"/>
            </a:solidFill>
            <a:latin typeface="+mn-lt"/>
            <a:ea typeface="Times New Roman" charset="0"/>
            <a:cs typeface="Times New Roman"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0.00521</cdr:x>
      <cdr:y>0</cdr:y>
    </cdr:from>
    <cdr:to>
      <cdr:x>0.46875</cdr:x>
      <cdr:y>0.23264</cdr:y>
    </cdr:to>
    <cdr:sp macro="" textlink="">
      <cdr:nvSpPr>
        <cdr:cNvPr id="2" name="TextBox 1"/>
        <cdr:cNvSpPr txBox="1"/>
      </cdr:nvSpPr>
      <cdr:spPr bwMode="auto">
        <a:xfrm xmlns:a="http://schemas.openxmlformats.org/drawingml/2006/main">
          <a:off x="28575" y="0"/>
          <a:ext cx="2543175" cy="6381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baseline="0" dirty="0" smtClean="0">
              <a:solidFill>
                <a:schemeClr val="tx1"/>
              </a:solidFill>
              <a:latin typeface="+mn-lt"/>
              <a:ea typeface="Times New Roman" charset="0"/>
              <a:cs typeface="Times New Roman" charset="0"/>
            </a:rPr>
            <a:t>Gross energy trade (AEO2020</a:t>
          </a:r>
          <a:r>
            <a:rPr lang="en-US" sz="1400" b="1" i="0" dirty="0" smtClean="0">
              <a:solidFill>
                <a:schemeClr val="tx1"/>
              </a:solidFill>
              <a:latin typeface="+mn-lt"/>
              <a:ea typeface="Times New Roman" charset="0"/>
              <a:cs typeface="Times New Roman" charset="0"/>
            </a:rPr>
            <a:t> </a:t>
          </a:r>
          <a:r>
            <a:rPr lang="en-US" sz="1400" b="1" i="0" baseline="0" dirty="0" smtClean="0">
              <a:solidFill>
                <a:schemeClr val="tx1"/>
              </a:solidFill>
              <a:latin typeface="+mn-lt"/>
              <a:ea typeface="Times New Roman" charset="0"/>
              <a:cs typeface="Times New Roman" charset="0"/>
            </a:rPr>
            <a:t>Reference case)</a:t>
          </a:r>
        </a:p>
        <a:p xmlns:a="http://schemas.openxmlformats.org/drawingml/2006/main">
          <a:pPr eaLnBrk="0" hangingPunct="0"/>
          <a:r>
            <a:rPr lang="en-US" sz="1400" i="0" baseline="0" dirty="0" smtClean="0">
              <a:solidFill>
                <a:schemeClr val="tx1"/>
              </a:solidFill>
              <a:latin typeface="+mn-lt"/>
              <a:ea typeface="Times New Roman" charset="0"/>
              <a:cs typeface="Times New Roman" charset="0"/>
            </a:rPr>
            <a:t>quadrillion British thermal units</a:t>
          </a:r>
          <a:endParaRPr lang="en-US" sz="140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0.79951</cdr:x>
      <cdr:y>0.19609</cdr:y>
    </cdr:from>
    <cdr:to>
      <cdr:x>1</cdr:x>
      <cdr:y>0.46394</cdr:y>
    </cdr:to>
    <cdr:sp macro="" textlink="">
      <cdr:nvSpPr>
        <cdr:cNvPr id="3" name="TextBox 1"/>
        <cdr:cNvSpPr txBox="1"/>
      </cdr:nvSpPr>
      <cdr:spPr bwMode="auto">
        <a:xfrm xmlns:a="http://schemas.openxmlformats.org/drawingml/2006/main">
          <a:off x="3282209" y="880627"/>
          <a:ext cx="823066" cy="120292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accent5"/>
              </a:solidFill>
              <a:latin typeface="+mn-lt"/>
              <a:ea typeface="Times New Roman" charset="0"/>
              <a:cs typeface="Times New Roman" charset="0"/>
            </a:rPr>
            <a:t>exports</a:t>
          </a:r>
        </a:p>
        <a:p xmlns:a="http://schemas.openxmlformats.org/drawingml/2006/main">
          <a:pPr eaLnBrk="0" hangingPunct="0"/>
          <a:endParaRPr lang="en-US" sz="900" b="1" i="0" dirty="0" smtClean="0">
            <a:solidFill>
              <a:schemeClr val="tx2"/>
            </a:solidFill>
            <a:latin typeface="+mn-lt"/>
            <a:ea typeface="Times New Roman" charset="0"/>
            <a:cs typeface="Times New Roman" charset="0"/>
          </a:endParaRPr>
        </a:p>
        <a:p xmlns:a="http://schemas.openxmlformats.org/drawingml/2006/main">
          <a:pPr eaLnBrk="0" hangingPunct="0"/>
          <a:endParaRPr lang="en-US" sz="900" b="1" i="0" dirty="0" smtClean="0">
            <a:solidFill>
              <a:schemeClr val="tx2"/>
            </a:solidFill>
            <a:latin typeface="+mn-lt"/>
            <a:ea typeface="Times New Roman" charset="0"/>
            <a:cs typeface="Times New Roman" charset="0"/>
          </a:endParaRPr>
        </a:p>
        <a:p xmlns:a="http://schemas.openxmlformats.org/drawingml/2006/main">
          <a:pPr eaLnBrk="0" hangingPunct="0"/>
          <a:endParaRPr lang="en-US" sz="900" b="1" i="0" dirty="0" smtClean="0">
            <a:solidFill>
              <a:schemeClr val="tx2"/>
            </a:solidFill>
            <a:latin typeface="+mn-lt"/>
            <a:ea typeface="Times New Roman" charset="0"/>
            <a:cs typeface="Times New Roman" charset="0"/>
          </a:endParaRPr>
        </a:p>
        <a:p xmlns:a="http://schemas.openxmlformats.org/drawingml/2006/main">
          <a:pPr eaLnBrk="0" hangingPunct="0"/>
          <a:endParaRPr lang="en-US" sz="1400" b="1" i="0" dirty="0" smtClean="0">
            <a:solidFill>
              <a:schemeClr val="tx2"/>
            </a:solidFill>
            <a:latin typeface="+mn-lt"/>
            <a:ea typeface="Times New Roman" charset="0"/>
            <a:cs typeface="Times New Roman" charset="0"/>
          </a:endParaRPr>
        </a:p>
        <a:p xmlns:a="http://schemas.openxmlformats.org/drawingml/2006/main">
          <a:pPr eaLnBrk="0" hangingPunct="0"/>
          <a:r>
            <a:rPr lang="en-US" sz="1400" b="1" i="0" dirty="0" smtClean="0">
              <a:solidFill>
                <a:schemeClr val="tx2"/>
              </a:solidFill>
              <a:latin typeface="+mn-lt"/>
              <a:ea typeface="Times New Roman" charset="0"/>
              <a:cs typeface="Times New Roman" charset="0"/>
            </a:rPr>
            <a:t>imports</a:t>
          </a:r>
        </a:p>
      </cdr:txBody>
    </cdr:sp>
  </cdr:relSizeAnchor>
  <cdr:relSizeAnchor xmlns:cdr="http://schemas.openxmlformats.org/drawingml/2006/chartDrawing">
    <cdr:from>
      <cdr:x>0.3516</cdr:x>
      <cdr:y>0.10979</cdr:y>
    </cdr:from>
    <cdr:to>
      <cdr:x>0.56456</cdr:x>
      <cdr:y>0.24403</cdr:y>
    </cdr:to>
    <cdr:sp macro="" textlink="">
      <cdr:nvSpPr>
        <cdr:cNvPr id="6" name="TextBox 1"/>
        <cdr:cNvSpPr txBox="1"/>
      </cdr:nvSpPr>
      <cdr:spPr bwMode="auto">
        <a:xfrm xmlns:a="http://schemas.openxmlformats.org/drawingml/2006/main">
          <a:off x="1989865" y="521829"/>
          <a:ext cx="1205234" cy="63803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9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p>
        <a:p xmlns:a="http://schemas.openxmlformats.org/drawingml/2006/main">
          <a:pPr eaLnBrk="0" hangingPunct="0"/>
          <a:endParaRPr lang="en-US" sz="300" b="0" i="0" dirty="0" smtClean="0">
            <a:solidFill>
              <a:schemeClr val="bg2"/>
            </a:solidFill>
            <a:latin typeface="+mn-lt"/>
            <a:ea typeface="Times New Roman" charset="0"/>
            <a:cs typeface="Times New Roman" charset="0"/>
          </a:endParaRPr>
        </a:p>
        <a:p xmlns:a="http://schemas.openxmlformats.org/drawingml/2006/main">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0.00521</cdr:x>
      <cdr:y>0</cdr:y>
    </cdr:from>
    <cdr:to>
      <cdr:x>0.46875</cdr:x>
      <cdr:y>0.23264</cdr:y>
    </cdr:to>
    <cdr:sp macro="" textlink="">
      <cdr:nvSpPr>
        <cdr:cNvPr id="2" name="TextBox 1"/>
        <cdr:cNvSpPr txBox="1"/>
      </cdr:nvSpPr>
      <cdr:spPr bwMode="auto">
        <a:xfrm xmlns:a="http://schemas.openxmlformats.org/drawingml/2006/main">
          <a:off x="28575" y="0"/>
          <a:ext cx="2543175" cy="6381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baseline="0" dirty="0" smtClean="0">
              <a:solidFill>
                <a:schemeClr val="tx1"/>
              </a:solidFill>
              <a:latin typeface="+mn-lt"/>
              <a:ea typeface="Times New Roman" charset="0"/>
              <a:cs typeface="Times New Roman" charset="0"/>
            </a:rPr>
            <a:t>Net energy imports (AEO2020 Reference case)</a:t>
          </a:r>
        </a:p>
        <a:p xmlns:a="http://schemas.openxmlformats.org/drawingml/2006/main">
          <a:pPr eaLnBrk="0" hangingPunct="0"/>
          <a:r>
            <a:rPr lang="en-US" sz="1400" i="0" baseline="0" dirty="0" smtClean="0">
              <a:solidFill>
                <a:schemeClr val="tx1"/>
              </a:solidFill>
              <a:latin typeface="+mn-lt"/>
              <a:ea typeface="Times New Roman" charset="0"/>
              <a:cs typeface="Times New Roman" charset="0"/>
            </a:rPr>
            <a:t>quadrillion British thermal units</a:t>
          </a:r>
          <a:endParaRPr lang="en-US" sz="140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0.75681</cdr:x>
      <cdr:y>0.31162</cdr:y>
    </cdr:from>
    <cdr:to>
      <cdr:x>1</cdr:x>
      <cdr:y>0.67392</cdr:y>
    </cdr:to>
    <cdr:sp macro="" textlink="">
      <cdr:nvSpPr>
        <cdr:cNvPr id="3" name="TextBox 1"/>
        <cdr:cNvSpPr txBox="1"/>
      </cdr:nvSpPr>
      <cdr:spPr bwMode="auto">
        <a:xfrm xmlns:a="http://schemas.openxmlformats.org/drawingml/2006/main">
          <a:off x="3287129" y="1309153"/>
          <a:ext cx="1056271" cy="152206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endParaRPr lang="en-US" sz="1400" b="1" i="0" dirty="0" smtClean="0">
            <a:solidFill>
              <a:schemeClr val="accent2"/>
            </a:solidFill>
            <a:latin typeface="+mn-lt"/>
            <a:ea typeface="Times New Roman" charset="0"/>
            <a:cs typeface="Times New Roman" charset="0"/>
          </a:endParaRPr>
        </a:p>
        <a:p xmlns:a="http://schemas.openxmlformats.org/drawingml/2006/main">
          <a:pPr eaLnBrk="0" hangingPunct="0"/>
          <a:endParaRPr lang="en-US" sz="1400" b="1" i="0" dirty="0" smtClean="0">
            <a:solidFill>
              <a:schemeClr val="accent2"/>
            </a:solidFill>
            <a:latin typeface="+mn-lt"/>
            <a:ea typeface="Times New Roman" charset="0"/>
            <a:cs typeface="Times New Roman" charset="0"/>
          </a:endParaRPr>
        </a:p>
        <a:p xmlns:a="http://schemas.openxmlformats.org/drawingml/2006/main">
          <a:pPr eaLnBrk="0" hangingPunct="0"/>
          <a:endParaRPr lang="en-US" sz="1400" b="1" i="0" dirty="0" smtClean="0">
            <a:solidFill>
              <a:schemeClr val="accent2"/>
            </a:solidFill>
            <a:latin typeface="+mn-lt"/>
            <a:ea typeface="Times New Roman" charset="0"/>
            <a:cs typeface="Times New Roman" charset="0"/>
          </a:endParaRPr>
        </a:p>
        <a:p xmlns:a="http://schemas.openxmlformats.org/drawingml/2006/main">
          <a:pPr eaLnBrk="0" hangingPunct="0"/>
          <a:endParaRPr lang="en-US" sz="1400" b="1" i="0" dirty="0" smtClean="0">
            <a:solidFill>
              <a:schemeClr val="accent2"/>
            </a:solidFill>
            <a:latin typeface="+mn-lt"/>
            <a:ea typeface="Times New Roman" charset="0"/>
            <a:cs typeface="Times New Roman" charset="0"/>
          </a:endParaRPr>
        </a:p>
        <a:p xmlns:a="http://schemas.openxmlformats.org/drawingml/2006/main">
          <a:pPr eaLnBrk="0" hangingPunct="0"/>
          <a:endParaRPr lang="en-US" sz="1400" b="1" i="0" dirty="0" smtClean="0">
            <a:solidFill>
              <a:schemeClr val="accent2"/>
            </a:solidFill>
            <a:latin typeface="+mn-lt"/>
            <a:ea typeface="Times New Roman" charset="0"/>
            <a:cs typeface="Times New Roman" charset="0"/>
          </a:endParaRPr>
        </a:p>
        <a:p xmlns:a="http://schemas.openxmlformats.org/drawingml/2006/main">
          <a:pPr eaLnBrk="0" hangingPunct="0"/>
          <a:r>
            <a:rPr lang="en-US" sz="1400" b="1" i="0" dirty="0" smtClean="0">
              <a:solidFill>
                <a:schemeClr val="accent2"/>
              </a:solidFill>
              <a:latin typeface="+mn-lt"/>
              <a:ea typeface="Times New Roman" charset="0"/>
              <a:cs typeface="Times New Roman" charset="0"/>
            </a:rPr>
            <a:t>petroleum</a:t>
          </a:r>
          <a:r>
            <a:rPr lang="en-US" sz="1400" b="1" i="0" baseline="0" dirty="0" smtClean="0">
              <a:solidFill>
                <a:schemeClr val="accent2"/>
              </a:solidFill>
              <a:latin typeface="+mn-lt"/>
              <a:ea typeface="Times New Roman" charset="0"/>
              <a:cs typeface="Times New Roman" charset="0"/>
            </a:rPr>
            <a:t> and other l</a:t>
          </a:r>
          <a:r>
            <a:rPr lang="en-US" sz="1400" b="1" i="0" dirty="0" smtClean="0">
              <a:solidFill>
                <a:schemeClr val="accent2"/>
              </a:solidFill>
              <a:latin typeface="+mn-lt"/>
              <a:ea typeface="Times New Roman" charset="0"/>
              <a:cs typeface="Times New Roman" charset="0"/>
            </a:rPr>
            <a:t>iquids</a:t>
          </a:r>
        </a:p>
        <a:p xmlns:a="http://schemas.openxmlformats.org/drawingml/2006/main">
          <a:pPr eaLnBrk="0" hangingPunct="0"/>
          <a:r>
            <a:rPr lang="en-US" sz="1400" b="1" i="0" dirty="0" smtClean="0">
              <a:solidFill>
                <a:schemeClr val="accent4"/>
              </a:solidFill>
              <a:latin typeface="+mn-lt"/>
              <a:ea typeface="Times New Roman" charset="0"/>
              <a:cs typeface="Times New Roman" charset="0"/>
            </a:rPr>
            <a:t>electricity</a:t>
          </a:r>
        </a:p>
        <a:p xmlns:a="http://schemas.openxmlformats.org/drawingml/2006/main">
          <a:pPr eaLnBrk="0" hangingPunct="0"/>
          <a:r>
            <a:rPr lang="en-US" sz="1400" b="1" i="0" dirty="0" smtClean="0">
              <a:solidFill>
                <a:srgbClr val="7F7F7F"/>
              </a:solidFill>
              <a:latin typeface="+mn-lt"/>
              <a:ea typeface="Times New Roman" charset="0"/>
              <a:cs typeface="Times New Roman" charset="0"/>
            </a:rPr>
            <a:t>coal and coke</a:t>
          </a:r>
        </a:p>
        <a:p xmlns:a="http://schemas.openxmlformats.org/drawingml/2006/main">
          <a:pPr eaLnBrk="0" hangingPunct="0"/>
          <a:r>
            <a:rPr lang="en-US" sz="1400" b="1" i="0" dirty="0" smtClean="0">
              <a:solidFill>
                <a:schemeClr val="accent1"/>
              </a:solidFill>
              <a:latin typeface="+mn-lt"/>
              <a:ea typeface="Times New Roman" charset="0"/>
              <a:cs typeface="Times New Roman" charset="0"/>
            </a:rPr>
            <a:t>natural gas</a:t>
          </a:r>
        </a:p>
      </cdr:txBody>
    </cdr:sp>
  </cdr:relSizeAnchor>
  <cdr:relSizeAnchor xmlns:cdr="http://schemas.openxmlformats.org/drawingml/2006/chartDrawing">
    <cdr:from>
      <cdr:x>0.27519</cdr:x>
      <cdr:y>0.12159</cdr:y>
    </cdr:from>
    <cdr:to>
      <cdr:x>0.48815</cdr:x>
      <cdr:y>0.25583</cdr:y>
    </cdr:to>
    <cdr:sp macro="" textlink="">
      <cdr:nvSpPr>
        <cdr:cNvPr id="6" name="TextBox 1"/>
        <cdr:cNvSpPr txBox="1"/>
      </cdr:nvSpPr>
      <cdr:spPr bwMode="auto">
        <a:xfrm xmlns:a="http://schemas.openxmlformats.org/drawingml/2006/main">
          <a:off x="1580116" y="577914"/>
          <a:ext cx="1222814" cy="63804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9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p>
        <a:p xmlns:a="http://schemas.openxmlformats.org/drawingml/2006/main">
          <a:pPr eaLnBrk="0" hangingPunct="0"/>
          <a:endParaRPr lang="en-US" sz="300" b="0" i="0" dirty="0" smtClean="0">
            <a:solidFill>
              <a:schemeClr val="bg2"/>
            </a:solidFill>
            <a:latin typeface="+mn-lt"/>
            <a:ea typeface="Times New Roman" charset="0"/>
            <a:cs typeface="Times New Roman" charset="0"/>
          </a:endParaRPr>
        </a:p>
        <a:p xmlns:a="http://schemas.openxmlformats.org/drawingml/2006/main">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relSizeAnchor>
  <cdr:relSizeAnchor xmlns:cdr="http://schemas.openxmlformats.org/drawingml/2006/chartDrawing">
    <cdr:from>
      <cdr:x>0.14989</cdr:x>
      <cdr:y>0.59144</cdr:y>
    </cdr:from>
    <cdr:to>
      <cdr:x>0.27952</cdr:x>
      <cdr:y>0.78125</cdr:y>
    </cdr:to>
    <cdr:sp macro="" textlink="">
      <cdr:nvSpPr>
        <cdr:cNvPr id="7" name="TextBox 1"/>
        <cdr:cNvSpPr txBox="1"/>
      </cdr:nvSpPr>
      <cdr:spPr bwMode="auto">
        <a:xfrm xmlns:a="http://schemas.openxmlformats.org/drawingml/2006/main">
          <a:off x="411169" y="1622426"/>
          <a:ext cx="355601" cy="52068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bg2"/>
              </a:solidFill>
              <a:latin typeface="+mn-lt"/>
              <a:ea typeface="Times New Roman" charset="0"/>
              <a:cs typeface="Times New Roman" charset="0"/>
            </a:rPr>
            <a:t>net</a:t>
          </a:r>
          <a:r>
            <a:rPr lang="en-US" sz="1400" b="0" i="0" baseline="0" dirty="0" smtClean="0">
              <a:solidFill>
                <a:schemeClr val="bg2"/>
              </a:solidFill>
              <a:latin typeface="+mn-lt"/>
              <a:ea typeface="Times New Roman" charset="0"/>
              <a:cs typeface="Times New Roman" charset="0"/>
            </a:rPr>
            <a:t> imports</a:t>
          </a:r>
        </a:p>
        <a:p xmlns:a="http://schemas.openxmlformats.org/drawingml/2006/main">
          <a:pPr eaLnBrk="0" hangingPunct="0"/>
          <a:endParaRPr lang="en-US" sz="1400" b="0" i="0" baseline="0" dirty="0" smtClean="0">
            <a:solidFill>
              <a:schemeClr val="bg2"/>
            </a:solidFill>
            <a:latin typeface="+mn-lt"/>
            <a:ea typeface="Times New Roman" charset="0"/>
            <a:cs typeface="Times New Roman" charset="0"/>
          </a:endParaRPr>
        </a:p>
        <a:p xmlns:a="http://schemas.openxmlformats.org/drawingml/2006/main">
          <a:pPr eaLnBrk="0" hangingPunct="0"/>
          <a:endParaRPr lang="en-US" sz="1400" b="0" i="0" baseline="0" dirty="0" smtClean="0">
            <a:solidFill>
              <a:schemeClr val="bg2"/>
            </a:solidFill>
            <a:latin typeface="+mn-lt"/>
            <a:ea typeface="Times New Roman" charset="0"/>
            <a:cs typeface="Times New Roman" charset="0"/>
          </a:endParaRPr>
        </a:p>
        <a:p xmlns:a="http://schemas.openxmlformats.org/drawingml/2006/main">
          <a:pPr eaLnBrk="0" hangingPunct="0"/>
          <a:endParaRPr lang="en-US" sz="1400" b="0" i="0" baseline="0" dirty="0" smtClean="0">
            <a:solidFill>
              <a:schemeClr val="bg2"/>
            </a:solidFill>
            <a:latin typeface="+mn-lt"/>
            <a:ea typeface="Times New Roman" charset="0"/>
            <a:cs typeface="Times New Roman" charset="0"/>
          </a:endParaRPr>
        </a:p>
        <a:p xmlns:a="http://schemas.openxmlformats.org/drawingml/2006/main">
          <a:pPr eaLnBrk="0" hangingPunct="0"/>
          <a:endParaRPr lang="en-US" sz="1400" b="0" i="0" baseline="0" dirty="0" smtClean="0">
            <a:solidFill>
              <a:schemeClr val="bg2"/>
            </a:solidFill>
            <a:latin typeface="+mn-lt"/>
            <a:ea typeface="Times New Roman" charset="0"/>
            <a:cs typeface="Times New Roman" charset="0"/>
          </a:endParaRPr>
        </a:p>
        <a:p xmlns:a="http://schemas.openxmlformats.org/drawingml/2006/main">
          <a:pPr eaLnBrk="0" hangingPunct="0"/>
          <a:r>
            <a:rPr lang="en-US" sz="1400" b="0" i="0" baseline="0" dirty="0" smtClean="0">
              <a:solidFill>
                <a:schemeClr val="bg2"/>
              </a:solidFill>
              <a:latin typeface="+mn-lt"/>
              <a:ea typeface="Times New Roman" charset="0"/>
              <a:cs typeface="Times New Roman" charset="0"/>
            </a:rPr>
            <a:t>net exports</a:t>
          </a:r>
          <a:endParaRPr lang="en-US" sz="1400" b="0" i="0" dirty="0" smtClean="0">
            <a:solidFill>
              <a:schemeClr val="bg2"/>
            </a:solidFill>
            <a:latin typeface="+mn-lt"/>
            <a:ea typeface="Times New Roman" charset="0"/>
            <a:cs typeface="Times New Roman" charset="0"/>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0.58613</cdr:x>
      <cdr:y>0.27074</cdr:y>
    </cdr:from>
    <cdr:to>
      <cdr:x>0.88816</cdr:x>
      <cdr:y>0.84979</cdr:y>
    </cdr:to>
    <cdr:sp macro="" textlink="">
      <cdr:nvSpPr>
        <cdr:cNvPr id="3" name="TextBox 1"/>
        <cdr:cNvSpPr txBox="1"/>
      </cdr:nvSpPr>
      <cdr:spPr bwMode="auto">
        <a:xfrm xmlns:a="http://schemas.openxmlformats.org/drawingml/2006/main">
          <a:off x="3545347" y="1286829"/>
          <a:ext cx="1826891" cy="275221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eaLnBrk="0" hangingPunct="0"/>
          <a:endParaRPr lang="en-US" sz="1400" b="1" i="0" dirty="0">
            <a:solidFill>
              <a:schemeClr val="tx2"/>
            </a:solidFill>
            <a:latin typeface="+mn-lt"/>
            <a:ea typeface="Times New Roman" charset="0"/>
            <a:cs typeface="Times New Roman" charset="0"/>
          </a:endParaRPr>
        </a:p>
        <a:p xmlns:a="http://schemas.openxmlformats.org/drawingml/2006/main">
          <a:pPr algn="r" eaLnBrk="0" hangingPunct="0"/>
          <a:endParaRPr lang="en-US" sz="1400" b="1" i="0" dirty="0">
            <a:solidFill>
              <a:schemeClr val="accent1"/>
            </a:solidFill>
            <a:latin typeface="+mn-lt"/>
            <a:ea typeface="Times New Roman" charset="0"/>
            <a:cs typeface="Times New Roman" charset="0"/>
          </a:endParaRPr>
        </a:p>
        <a:p xmlns:a="http://schemas.openxmlformats.org/drawingml/2006/main">
          <a:pPr algn="r" eaLnBrk="0" hangingPunct="0"/>
          <a:r>
            <a:rPr lang="en-US" sz="1400" b="1" i="0" dirty="0">
              <a:solidFill>
                <a:srgbClr val="E1AB76"/>
              </a:solidFill>
              <a:latin typeface="+mn-lt"/>
              <a:ea typeface="Times New Roman" charset="0"/>
              <a:cs typeface="Times New Roman" charset="0"/>
            </a:rPr>
            <a:t>  </a:t>
          </a: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endParaRPr kumimoji="0" lang="en-US" sz="1400" b="1" i="0" u="none" strike="noStrike" kern="0" cap="none" spc="0" normalizeH="0" baseline="0" noProof="0" dirty="0">
            <a:ln>
              <a:noFill/>
            </a:ln>
            <a:solidFill>
              <a:srgbClr val="003953"/>
            </a:solidFill>
            <a:effectLst/>
            <a:uLnTx/>
            <a:uFillTx/>
            <a:latin typeface="+mn-lt"/>
            <a:ea typeface="Times New Roman" charset="0"/>
            <a:cs typeface="Times New Roman" charset="0"/>
          </a:endParaRP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003953"/>
              </a:solidFill>
              <a:effectLst/>
              <a:uLnTx/>
              <a:uFillTx/>
              <a:latin typeface="+mn-lt"/>
              <a:ea typeface="Times New Roman" charset="0"/>
              <a:cs typeface="Times New Roman" charset="0"/>
            </a:rPr>
            <a:t>transportation</a:t>
          </a:r>
        </a:p>
        <a:p xmlns:a="http://schemas.openxmlformats.org/drawingml/2006/main">
          <a:pPr algn="r" eaLnBrk="0" hangingPunct="0"/>
          <a:endParaRPr lang="en-US" sz="1400" b="1" i="0" dirty="0">
            <a:solidFill>
              <a:schemeClr val="accent2"/>
            </a:solidFill>
            <a:latin typeface="+mn-lt"/>
            <a:ea typeface="Times New Roman" charset="0"/>
            <a:cs typeface="Times New Roman" charset="0"/>
          </a:endParaRPr>
        </a:p>
        <a:p xmlns:a="http://schemas.openxmlformats.org/drawingml/2006/main">
          <a:pPr algn="r" eaLnBrk="0" hangingPunct="0"/>
          <a:r>
            <a:rPr lang="en-US" sz="1400" b="1" dirty="0">
              <a:solidFill>
                <a:srgbClr val="E1AB76"/>
              </a:solidFill>
              <a:ea typeface="Times New Roman" charset="0"/>
              <a:cs typeface="Times New Roman" charset="0"/>
            </a:rPr>
            <a:t>electric power</a:t>
          </a:r>
          <a:endParaRPr lang="en-US" sz="1400" b="1" i="0" dirty="0">
            <a:solidFill>
              <a:schemeClr val="accent3"/>
            </a:solidFill>
            <a:latin typeface="+mn-lt"/>
            <a:ea typeface="Times New Roman" charset="0"/>
            <a:cs typeface="Times New Roman" charset="0"/>
          </a:endParaRPr>
        </a:p>
        <a:p xmlns:a="http://schemas.openxmlformats.org/drawingml/2006/main">
          <a:pPr algn="r" eaLnBrk="0" hangingPunct="0"/>
          <a:endParaRPr lang="en-US" sz="1400" b="1" i="0" dirty="0">
            <a:solidFill>
              <a:schemeClr val="accent3"/>
            </a:solidFill>
            <a:latin typeface="+mn-lt"/>
            <a:ea typeface="Times New Roman" charset="0"/>
            <a:cs typeface="Times New Roman" charset="0"/>
          </a:endParaRPr>
        </a:p>
        <a:p xmlns:a="http://schemas.openxmlformats.org/drawingml/2006/main">
          <a:pPr algn="r" eaLnBrk="0" hangingPunct="0"/>
          <a:r>
            <a:rPr lang="en-US" sz="1400" b="1" i="0" dirty="0">
              <a:solidFill>
                <a:schemeClr val="accent3"/>
              </a:solidFill>
              <a:latin typeface="+mn-lt"/>
              <a:ea typeface="Times New Roman" charset="0"/>
              <a:cs typeface="Times New Roman" charset="0"/>
            </a:rPr>
            <a:t>industrial</a:t>
          </a:r>
        </a:p>
        <a:p xmlns:a="http://schemas.openxmlformats.org/drawingml/2006/main">
          <a:pPr algn="r" eaLnBrk="0" hangingPunct="0"/>
          <a:endParaRPr lang="en-US" sz="1400" b="1" i="0" dirty="0">
            <a:solidFill>
              <a:schemeClr val="accent5">
                <a:lumMod val="75000"/>
              </a:schemeClr>
            </a:solidFill>
            <a:latin typeface="+mn-lt"/>
            <a:ea typeface="Times New Roman" charset="0"/>
            <a:cs typeface="Times New Roman" charset="0"/>
          </a:endParaRPr>
        </a:p>
        <a:p xmlns:a="http://schemas.openxmlformats.org/drawingml/2006/main">
          <a:pPr algn="r" eaLnBrk="0" hangingPunct="0"/>
          <a:endParaRPr lang="en-US" sz="1400" b="1" i="0" dirty="0">
            <a:solidFill>
              <a:schemeClr val="accent5">
                <a:lumMod val="75000"/>
              </a:schemeClr>
            </a:solidFill>
            <a:latin typeface="+mn-lt"/>
            <a:ea typeface="Times New Roman" charset="0"/>
            <a:cs typeface="Times New Roman" charset="0"/>
          </a:endParaRPr>
        </a:p>
        <a:p xmlns:a="http://schemas.openxmlformats.org/drawingml/2006/main">
          <a:pPr algn="r" eaLnBrk="0" hangingPunct="0"/>
          <a:r>
            <a:rPr lang="en-US" sz="1400" b="1" i="0" dirty="0">
              <a:solidFill>
                <a:srgbClr val="893F48"/>
              </a:solidFill>
              <a:latin typeface="+mn-lt"/>
              <a:ea typeface="Times New Roman" charset="0"/>
              <a:cs typeface="Times New Roman" charset="0"/>
            </a:rPr>
            <a:t>residential</a:t>
          </a:r>
        </a:p>
        <a:p xmlns:a="http://schemas.openxmlformats.org/drawingml/2006/main">
          <a:pPr algn="r" eaLnBrk="0" hangingPunct="0"/>
          <a:endParaRPr lang="en-US" sz="1400" b="1" i="0" dirty="0" smtClean="0">
            <a:solidFill>
              <a:srgbClr val="E9B8BD"/>
            </a:solidFill>
            <a:latin typeface="+mn-lt"/>
            <a:ea typeface="Times New Roman" charset="0"/>
            <a:cs typeface="Times New Roman" charset="0"/>
          </a:endParaRPr>
        </a:p>
        <a:p xmlns:a="http://schemas.openxmlformats.org/drawingml/2006/main">
          <a:pPr algn="r" eaLnBrk="0" hangingPunct="0"/>
          <a:r>
            <a:rPr lang="en-US" sz="1400" b="1" i="0" dirty="0" smtClean="0">
              <a:solidFill>
                <a:srgbClr val="E9B8BD"/>
              </a:solidFill>
              <a:latin typeface="+mn-lt"/>
              <a:ea typeface="Times New Roman" charset="0"/>
              <a:cs typeface="Times New Roman" charset="0"/>
            </a:rPr>
            <a:t>commercial</a:t>
          </a:r>
          <a:endParaRPr lang="en-US" sz="1400" b="1" i="0" dirty="0">
            <a:solidFill>
              <a:srgbClr val="E9B8BD"/>
            </a:solidFill>
            <a:latin typeface="+mn-lt"/>
            <a:ea typeface="Times New Roman" charset="0"/>
            <a:cs typeface="Times New Roman" charset="0"/>
          </a:endParaRPr>
        </a:p>
      </cdr:txBody>
    </cdr:sp>
  </cdr:relSizeAnchor>
  <cdr:relSizeAnchor xmlns:cdr="http://schemas.openxmlformats.org/drawingml/2006/chartDrawing">
    <cdr:from>
      <cdr:x>0</cdr:x>
      <cdr:y>0.01874</cdr:y>
    </cdr:from>
    <cdr:to>
      <cdr:x>1</cdr:x>
      <cdr:y>0.20852</cdr:y>
    </cdr:to>
    <cdr:sp macro="" textlink="">
      <cdr:nvSpPr>
        <cdr:cNvPr id="8" name="TextBox 1"/>
        <cdr:cNvSpPr txBox="1"/>
      </cdr:nvSpPr>
      <cdr:spPr bwMode="auto">
        <a:xfrm xmlns:a="http://schemas.openxmlformats.org/drawingml/2006/main">
          <a:off x="0" y="89071"/>
          <a:ext cx="5956558" cy="90201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lang="en-US" sz="1400" b="1" i="0" dirty="0">
              <a:solidFill>
                <a:sysClr val="windowText" lastClr="000000"/>
              </a:solidFill>
              <a:latin typeface="+mn-lt"/>
              <a:ea typeface="Times New Roman" charset="0"/>
              <a:cs typeface="Times New Roman" charset="0"/>
            </a:rPr>
            <a:t>Energy-related </a:t>
          </a:r>
          <a:r>
            <a:rPr lang="en-US" sz="1400" b="1" i="0" dirty="0" smtClean="0">
              <a:solidFill>
                <a:sysClr val="windowText" lastClr="000000"/>
              </a:solidFill>
              <a:latin typeface="+mn-lt"/>
              <a:ea typeface="Times New Roman" charset="0"/>
              <a:cs typeface="Times New Roman" charset="0"/>
            </a:rPr>
            <a:t>CO2 emissions </a:t>
          </a:r>
          <a:r>
            <a:rPr lang="en-US" sz="1400" b="1" i="0" dirty="0">
              <a:solidFill>
                <a:sysClr val="windowText" lastClr="000000"/>
              </a:solidFill>
              <a:latin typeface="+mn-lt"/>
              <a:ea typeface="Times New Roman" charset="0"/>
              <a:cs typeface="Times New Roman" charset="0"/>
            </a:rPr>
            <a:t>by </a:t>
          </a:r>
          <a:r>
            <a:rPr lang="en-US" sz="1400" b="1" i="0" dirty="0" smtClean="0">
              <a:solidFill>
                <a:sysClr val="windowText" lastClr="000000"/>
              </a:solidFill>
              <a:latin typeface="+mn-lt"/>
              <a:ea typeface="Times New Roman" charset="0"/>
              <a:cs typeface="Times New Roman" charset="0"/>
            </a:rPr>
            <a:t>energy </a:t>
          </a:r>
          <a:r>
            <a:rPr lang="en-US" sz="1400" b="1" i="0" dirty="0">
              <a:solidFill>
                <a:sysClr val="windowText" lastClr="000000"/>
              </a:solidFill>
              <a:latin typeface="+mn-lt"/>
              <a:ea typeface="Times New Roman" charset="0"/>
              <a:cs typeface="Times New Roman" charset="0"/>
            </a:rPr>
            <a:t>sector </a:t>
          </a:r>
          <a:r>
            <a:rPr lang="en-US" sz="1400" b="1" i="0" dirty="0" smtClean="0">
              <a:solidFill>
                <a:sysClr val="windowText" lastClr="000000"/>
              </a:solidFill>
              <a:latin typeface="+mn-lt"/>
              <a:ea typeface="Times New Roman" charset="0"/>
              <a:cs typeface="Times New Roman" charset="0"/>
            </a:rPr>
            <a:t>(</a:t>
          </a:r>
          <a:r>
            <a:rPr lang="en-US" sz="1400" b="1" i="0" dirty="0" smtClean="0">
              <a:solidFill>
                <a:schemeClr val="tx1"/>
              </a:solidFill>
              <a:latin typeface="+mn-lt"/>
              <a:ea typeface="Times New Roman" charset="0"/>
              <a:cs typeface="Times New Roman" charset="0"/>
            </a:rPr>
            <a:t>AEO2020 </a:t>
          </a:r>
          <a:r>
            <a:rPr lang="en-US" sz="1400" b="1" i="0" dirty="0" smtClean="0">
              <a:solidFill>
                <a:sysClr val="windowText" lastClr="000000"/>
              </a:solidFill>
              <a:latin typeface="+mn-lt"/>
              <a:ea typeface="Times New Roman" charset="0"/>
              <a:cs typeface="Times New Roman" charset="0"/>
            </a:rPr>
            <a:t>Reference </a:t>
          </a:r>
          <a:r>
            <a:rPr lang="en-US" sz="1400" b="1" i="0" dirty="0">
              <a:solidFill>
                <a:sysClr val="windowText" lastClr="000000"/>
              </a:solidFill>
              <a:latin typeface="+mn-lt"/>
              <a:ea typeface="Times New Roman" charset="0"/>
              <a:cs typeface="Times New Roman" charset="0"/>
            </a:rPr>
            <a:t>case)</a:t>
          </a: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mn-lt"/>
              <a:ea typeface="Times New Roman" charset="0"/>
              <a:cs typeface="Times New Roman" charset="0"/>
            </a:rPr>
            <a:t>billion metric </a:t>
          </a:r>
          <a:r>
            <a:rPr kumimoji="0" lang="en-US" sz="1400" b="0" i="0" u="none" strike="noStrike" kern="0" cap="none" spc="0" normalizeH="0" baseline="0" noProof="0" dirty="0" smtClean="0">
              <a:ln>
                <a:noFill/>
              </a:ln>
              <a:solidFill>
                <a:sysClr val="windowText" lastClr="000000"/>
              </a:solidFill>
              <a:effectLst/>
              <a:uLnTx/>
              <a:uFillTx/>
              <a:latin typeface="+mn-lt"/>
              <a:ea typeface="Times New Roman" charset="0"/>
              <a:cs typeface="Times New Roman" charset="0"/>
            </a:rPr>
            <a:t>tons</a:t>
          </a:r>
          <a:endParaRPr lang="en-US" sz="1400" i="0" dirty="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0.36521</cdr:x>
      <cdr:y>0.16922</cdr:y>
    </cdr:from>
    <cdr:to>
      <cdr:x>0.65589</cdr:x>
      <cdr:y>0.3709</cdr:y>
    </cdr:to>
    <cdr:sp macro="" textlink="">
      <cdr:nvSpPr>
        <cdr:cNvPr id="2" name="TextBox 1"/>
        <cdr:cNvSpPr txBox="1"/>
      </cdr:nvSpPr>
      <cdr:spPr bwMode="auto">
        <a:xfrm xmlns:a="http://schemas.openxmlformats.org/drawingml/2006/main">
          <a:off x="2209029" y="804312"/>
          <a:ext cx="1758239" cy="95858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0" tIns="0" rIns="0" rtlCol="0">
          <a:prstTxWarp prst="textNoShape">
            <a:avLst/>
          </a:prstTxWarp>
        </a:bodyPr>
        <a:lstStyle xmlns:a="http://schemas.openxmlformats.org/drawingml/2006/main"/>
        <a:p xmlns:a="http://schemas.openxmlformats.org/drawingml/2006/main">
          <a:pPr eaLnBrk="0" hangingPunct="0"/>
          <a:r>
            <a:rPr lang="en-US" sz="1400" i="0" dirty="0">
              <a:solidFill>
                <a:srgbClr val="333333"/>
              </a:solidFill>
              <a:latin typeface="+mn-lt"/>
              <a:ea typeface="Times New Roman" charset="0"/>
              <a:cs typeface="Times New Roman" charset="0"/>
            </a:rPr>
            <a:t>        </a:t>
          </a:r>
          <a:r>
            <a:rPr lang="en-US" sz="1400" b="1" i="0" dirty="0">
              <a:solidFill>
                <a:srgbClr val="333333"/>
              </a:solidFill>
              <a:latin typeface="+mn-lt"/>
              <a:ea typeface="Times New Roman" charset="0"/>
              <a:cs typeface="Times New Roman" charset="0"/>
            </a:rPr>
            <a:t>2019</a:t>
          </a:r>
        </a:p>
        <a:p xmlns:a="http://schemas.openxmlformats.org/drawingml/2006/main">
          <a:pPr eaLnBrk="0" hangingPunct="0"/>
          <a:r>
            <a:rPr lang="en-US" sz="1400" i="0" dirty="0">
              <a:solidFill>
                <a:srgbClr val="333333"/>
              </a:solidFill>
              <a:latin typeface="+mn-lt"/>
              <a:ea typeface="Times New Roman" charset="0"/>
              <a:cs typeface="Times New Roman" charset="0"/>
            </a:rPr>
            <a:t>history     projections  </a:t>
          </a:r>
        </a:p>
      </cdr:txBody>
    </cdr:sp>
  </cdr:relSizeAnchor>
</c:userShapes>
</file>

<file path=ppt/drawings/drawing6.xml><?xml version="1.0" encoding="utf-8"?>
<c:userShapes xmlns:c="http://schemas.openxmlformats.org/drawingml/2006/chart">
  <cdr:relSizeAnchor xmlns:cdr="http://schemas.openxmlformats.org/drawingml/2006/chartDrawing">
    <cdr:from>
      <cdr:x>0.65897</cdr:x>
      <cdr:y>0.32971</cdr:y>
    </cdr:from>
    <cdr:to>
      <cdr:x>0.90879</cdr:x>
      <cdr:y>0.84617</cdr:y>
    </cdr:to>
    <cdr:sp macro="" textlink="">
      <cdr:nvSpPr>
        <cdr:cNvPr id="3" name="TextBox 1"/>
        <cdr:cNvSpPr txBox="1"/>
      </cdr:nvSpPr>
      <cdr:spPr bwMode="auto">
        <a:xfrm xmlns:a="http://schemas.openxmlformats.org/drawingml/2006/main">
          <a:off x="3783817" y="1567104"/>
          <a:ext cx="1434464" cy="245472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nchor="t">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eaLnBrk="0" hangingPunct="0"/>
          <a:r>
            <a:rPr lang="en-US" sz="1400" b="1" i="0" dirty="0">
              <a:solidFill>
                <a:srgbClr val="BD732A"/>
              </a:solidFill>
              <a:latin typeface="+mn-lt"/>
              <a:ea typeface="Times New Roman" charset="0"/>
              <a:cs typeface="Times New Roman" charset="0"/>
            </a:rPr>
            <a:t>petroleum</a:t>
          </a:r>
        </a:p>
        <a:p xmlns:a="http://schemas.openxmlformats.org/drawingml/2006/main">
          <a:pPr algn="r" eaLnBrk="0" hangingPunct="0"/>
          <a:endParaRPr lang="en-US" sz="1400" b="1" i="0" dirty="0">
            <a:solidFill>
              <a:schemeClr val="accent1"/>
            </a:solidFill>
            <a:latin typeface="+mn-lt"/>
            <a:ea typeface="Times New Roman" charset="0"/>
            <a:cs typeface="Times New Roman" charset="0"/>
          </a:endParaRPr>
        </a:p>
        <a:p xmlns:a="http://schemas.openxmlformats.org/drawingml/2006/main">
          <a:pPr algn="r" eaLnBrk="0" hangingPunct="0"/>
          <a:endParaRPr lang="en-US" sz="1400" b="1" i="0" dirty="0">
            <a:solidFill>
              <a:schemeClr val="accent1"/>
            </a:solidFill>
            <a:latin typeface="+mn-lt"/>
            <a:ea typeface="Times New Roman" charset="0"/>
            <a:cs typeface="Times New Roman" charset="0"/>
          </a:endParaRPr>
        </a:p>
        <a:p xmlns:a="http://schemas.openxmlformats.org/drawingml/2006/main">
          <a:pPr algn="r" eaLnBrk="0" hangingPunct="0"/>
          <a:endParaRPr lang="en-US" sz="1400" b="1" i="0" dirty="0">
            <a:solidFill>
              <a:schemeClr val="accent1"/>
            </a:solidFill>
            <a:latin typeface="+mn-lt"/>
            <a:ea typeface="Times New Roman" charset="0"/>
            <a:cs typeface="Times New Roman" charset="0"/>
          </a:endParaRPr>
        </a:p>
        <a:p xmlns:a="http://schemas.openxmlformats.org/drawingml/2006/main">
          <a:pPr algn="r" eaLnBrk="0" hangingPunct="0"/>
          <a:r>
            <a:rPr lang="en-US" sz="1400" b="1" i="0" dirty="0">
              <a:solidFill>
                <a:schemeClr val="accent1"/>
              </a:solidFill>
              <a:latin typeface="+mn-lt"/>
              <a:ea typeface="Times New Roman" charset="0"/>
              <a:cs typeface="Times New Roman" charset="0"/>
            </a:rPr>
            <a:t>natural gas</a:t>
          </a:r>
        </a:p>
        <a:p xmlns:a="http://schemas.openxmlformats.org/drawingml/2006/main">
          <a:pPr algn="r" eaLnBrk="0" hangingPunct="0"/>
          <a:endParaRPr lang="en-US" sz="1400" b="1" i="0" dirty="0">
            <a:solidFill>
              <a:schemeClr val="accent2"/>
            </a:solidFill>
            <a:latin typeface="+mn-lt"/>
            <a:ea typeface="Times New Roman" charset="0"/>
            <a:cs typeface="Times New Roman" charset="0"/>
          </a:endParaRPr>
        </a:p>
        <a:p xmlns:a="http://schemas.openxmlformats.org/drawingml/2006/main">
          <a:pPr algn="r" eaLnBrk="0" hangingPunct="0"/>
          <a:endParaRPr lang="en-US" sz="1400" b="1" i="0" dirty="0">
            <a:solidFill>
              <a:schemeClr val="tx1">
                <a:lumMod val="50000"/>
                <a:lumOff val="50000"/>
              </a:schemeClr>
            </a:solidFill>
            <a:latin typeface="+mn-lt"/>
            <a:ea typeface="Times New Roman" charset="0"/>
            <a:cs typeface="Times New Roman" charset="0"/>
          </a:endParaRPr>
        </a:p>
        <a:p xmlns:a="http://schemas.openxmlformats.org/drawingml/2006/main">
          <a:pPr algn="r" eaLnBrk="0" hangingPunct="0"/>
          <a:endParaRPr lang="en-US" sz="1400" b="1" i="0" dirty="0">
            <a:solidFill>
              <a:schemeClr val="tx1">
                <a:lumMod val="50000"/>
                <a:lumOff val="50000"/>
              </a:schemeClr>
            </a:solidFill>
            <a:latin typeface="+mn-lt"/>
            <a:ea typeface="Times New Roman" charset="0"/>
            <a:cs typeface="Times New Roman" charset="0"/>
          </a:endParaRPr>
        </a:p>
        <a:p xmlns:a="http://schemas.openxmlformats.org/drawingml/2006/main">
          <a:pPr algn="r" eaLnBrk="0" hangingPunct="0"/>
          <a:r>
            <a:rPr lang="en-US" sz="1400" b="1" i="0" dirty="0">
              <a:solidFill>
                <a:schemeClr val="tx1">
                  <a:lumMod val="50000"/>
                  <a:lumOff val="50000"/>
                </a:schemeClr>
              </a:solidFill>
              <a:latin typeface="+mn-lt"/>
              <a:ea typeface="Times New Roman" charset="0"/>
              <a:cs typeface="Times New Roman" charset="0"/>
            </a:rPr>
            <a:t>coal</a:t>
          </a:r>
        </a:p>
      </cdr:txBody>
    </cdr:sp>
  </cdr:relSizeAnchor>
  <cdr:relSizeAnchor xmlns:cdr="http://schemas.openxmlformats.org/drawingml/2006/chartDrawing">
    <cdr:from>
      <cdr:x>0.01311</cdr:x>
      <cdr:y>0.01825</cdr:y>
    </cdr:from>
    <cdr:to>
      <cdr:x>0.8175</cdr:x>
      <cdr:y>0.12258</cdr:y>
    </cdr:to>
    <cdr:sp macro="" textlink="">
      <cdr:nvSpPr>
        <cdr:cNvPr id="8" name="TextBox 1"/>
        <cdr:cNvSpPr txBox="1"/>
      </cdr:nvSpPr>
      <cdr:spPr bwMode="auto">
        <a:xfrm xmlns:a="http://schemas.openxmlformats.org/drawingml/2006/main">
          <a:off x="75277" y="86742"/>
          <a:ext cx="4618798" cy="49587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a:solidFill>
                <a:sysClr val="windowText" lastClr="000000"/>
              </a:solidFill>
              <a:ea typeface="Times New Roman" charset="0"/>
              <a:cs typeface="Times New Roman" charset="0"/>
            </a:rPr>
            <a:t>Energy-related </a:t>
          </a:r>
          <a:r>
            <a:rPr lang="en-US" sz="1400" b="1" i="0" baseline="0" dirty="0" smtClean="0">
              <a:solidFill>
                <a:sysClr val="windowText" lastClr="000000"/>
              </a:solidFill>
              <a:ea typeface="Times New Roman" charset="0"/>
              <a:cs typeface="Times New Roman" charset="0"/>
            </a:rPr>
            <a:t>CO2 emissions </a:t>
          </a:r>
          <a:r>
            <a:rPr lang="en-US" sz="1400" b="1" i="0" baseline="0" dirty="0">
              <a:solidFill>
                <a:sysClr val="windowText" lastClr="000000"/>
              </a:solidFill>
              <a:ea typeface="Times New Roman" charset="0"/>
              <a:cs typeface="Times New Roman" charset="0"/>
            </a:rPr>
            <a:t>by </a:t>
          </a:r>
          <a:r>
            <a:rPr lang="en-US" sz="1400" b="1" dirty="0">
              <a:ea typeface="Times New Roman" charset="0"/>
              <a:cs typeface="Times New Roman" charset="0"/>
            </a:rPr>
            <a:t>f</a:t>
          </a:r>
          <a:r>
            <a:rPr lang="en-US" sz="1400" b="1" i="0" baseline="0" dirty="0">
              <a:solidFill>
                <a:sysClr val="windowText" lastClr="000000"/>
              </a:solidFill>
              <a:ea typeface="Times New Roman" charset="0"/>
              <a:cs typeface="Times New Roman" charset="0"/>
            </a:rPr>
            <a:t>uel </a:t>
          </a:r>
          <a:r>
            <a:rPr lang="en-US" sz="1400" b="1" i="0" baseline="0" dirty="0" smtClean="0">
              <a:solidFill>
                <a:sysClr val="windowText" lastClr="000000"/>
              </a:solidFill>
              <a:ea typeface="Times New Roman" charset="0"/>
              <a:cs typeface="Times New Roman" charset="0"/>
            </a:rPr>
            <a:t>(</a:t>
          </a:r>
          <a:r>
            <a:rPr lang="en-US" sz="1400" b="1" i="0" baseline="0" dirty="0" smtClean="0">
              <a:solidFill>
                <a:schemeClr val="tx1"/>
              </a:solidFill>
              <a:ea typeface="Times New Roman" charset="0"/>
              <a:cs typeface="Times New Roman" charset="0"/>
            </a:rPr>
            <a:t>AEO2020 </a:t>
          </a:r>
          <a:r>
            <a:rPr lang="en-US" sz="1400" b="1" i="0" baseline="0" dirty="0" smtClean="0">
              <a:solidFill>
                <a:sysClr val="windowText" lastClr="000000"/>
              </a:solidFill>
              <a:ea typeface="Times New Roman" charset="0"/>
              <a:cs typeface="Times New Roman" charset="0"/>
            </a:rPr>
            <a:t>Reference </a:t>
          </a:r>
          <a:r>
            <a:rPr lang="en-US" sz="1400" b="1" i="0" baseline="0" dirty="0">
              <a:solidFill>
                <a:sysClr val="windowText" lastClr="000000"/>
              </a:solidFill>
              <a:ea typeface="Times New Roman" charset="0"/>
              <a:cs typeface="Times New Roman" charset="0"/>
            </a:rPr>
            <a:t>case)</a:t>
          </a:r>
        </a:p>
        <a:p xmlns:a="http://schemas.openxmlformats.org/drawingml/2006/main">
          <a:pPr eaLnBrk="0" hangingPunct="0"/>
          <a:r>
            <a:rPr lang="en-US" sz="1400" b="0" i="0" baseline="0" dirty="0">
              <a:solidFill>
                <a:sysClr val="windowText" lastClr="000000"/>
              </a:solidFill>
              <a:ea typeface="Times New Roman" charset="0"/>
              <a:cs typeface="Times New Roman" charset="0"/>
            </a:rPr>
            <a:t>b</a:t>
          </a:r>
          <a:r>
            <a:rPr lang="en-US" sz="1400" i="0" baseline="0" dirty="0">
              <a:solidFill>
                <a:sysClr val="windowText" lastClr="000000"/>
              </a:solidFill>
              <a:ea typeface="Times New Roman" charset="0"/>
              <a:cs typeface="Times New Roman" charset="0"/>
            </a:rPr>
            <a:t>illion metric </a:t>
          </a:r>
          <a:r>
            <a:rPr lang="en-US" sz="1400" i="0" baseline="0" dirty="0" smtClean="0">
              <a:solidFill>
                <a:sysClr val="windowText" lastClr="000000"/>
              </a:solidFill>
              <a:ea typeface="Times New Roman" charset="0"/>
              <a:cs typeface="Times New Roman" charset="0"/>
            </a:rPr>
            <a:t>tons</a:t>
          </a:r>
          <a:endParaRPr lang="en-US" sz="1400" i="0" baseline="0" dirty="0">
            <a:solidFill>
              <a:sysClr val="windowText" lastClr="000000"/>
            </a:solidFill>
            <a:ea typeface="Times New Roman" charset="0"/>
            <a:cs typeface="Times New Roman" charset="0"/>
          </a:endParaRPr>
        </a:p>
        <a:p xmlns:a="http://schemas.openxmlformats.org/drawingml/2006/main">
          <a:pPr eaLnBrk="0" hangingPunct="0"/>
          <a:r>
            <a:rPr lang="en-US" sz="1400" i="0" dirty="0">
              <a:solidFill>
                <a:sysClr val="windowText" lastClr="000000"/>
              </a:solidFill>
              <a:latin typeface="+mn-lt"/>
              <a:ea typeface="Times New Roman" charset="0"/>
              <a:cs typeface="Times New Roman" charset="0"/>
            </a:rPr>
            <a:t>  </a:t>
          </a:r>
        </a:p>
      </cdr:txBody>
    </cdr:sp>
  </cdr:relSizeAnchor>
  <cdr:relSizeAnchor xmlns:cdr="http://schemas.openxmlformats.org/drawingml/2006/chartDrawing">
    <cdr:from>
      <cdr:x>0.37937</cdr:x>
      <cdr:y>0.16313</cdr:y>
    </cdr:from>
    <cdr:to>
      <cdr:x>0.64085</cdr:x>
      <cdr:y>0.36609</cdr:y>
    </cdr:to>
    <cdr:sp macro="" textlink="">
      <cdr:nvSpPr>
        <cdr:cNvPr id="2" name="TextBox 1"/>
        <cdr:cNvSpPr txBox="1"/>
      </cdr:nvSpPr>
      <cdr:spPr bwMode="auto">
        <a:xfrm xmlns:a="http://schemas.openxmlformats.org/drawingml/2006/main">
          <a:off x="2178318" y="775373"/>
          <a:ext cx="1501416" cy="96466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0" tIns="0" rIns="0" rtlCol="0">
          <a:prstTxWarp prst="textNoShape">
            <a:avLst/>
          </a:prstTxWarp>
        </a:bodyPr>
        <a:lstStyle xmlns:a="http://schemas.openxmlformats.org/drawingml/2006/main"/>
        <a:p xmlns:a="http://schemas.openxmlformats.org/drawingml/2006/main">
          <a:pPr eaLnBrk="0" hangingPunct="0"/>
          <a:r>
            <a:rPr lang="en-US" sz="1400" i="0" dirty="0">
              <a:solidFill>
                <a:srgbClr val="333333"/>
              </a:solidFill>
              <a:latin typeface="+mn-lt"/>
              <a:ea typeface="Times New Roman" charset="0"/>
              <a:cs typeface="Times New Roman" charset="0"/>
            </a:rPr>
            <a:t>         </a:t>
          </a:r>
          <a:r>
            <a:rPr lang="en-US" sz="1400" b="1" i="0" dirty="0">
              <a:solidFill>
                <a:srgbClr val="333333"/>
              </a:solidFill>
              <a:latin typeface="+mn-lt"/>
              <a:ea typeface="Times New Roman" charset="0"/>
              <a:cs typeface="Times New Roman" charset="0"/>
            </a:rPr>
            <a:t>2019</a:t>
          </a:r>
        </a:p>
        <a:p xmlns:a="http://schemas.openxmlformats.org/drawingml/2006/main">
          <a:pPr eaLnBrk="0" hangingPunct="0"/>
          <a:r>
            <a:rPr lang="en-US" sz="1400" i="0" dirty="0">
              <a:solidFill>
                <a:srgbClr val="333333"/>
              </a:solidFill>
              <a:latin typeface="+mn-lt"/>
              <a:ea typeface="Times New Roman" charset="0"/>
              <a:cs typeface="Times New Roman" charset="0"/>
            </a:rPr>
            <a:t>  history   projections</a:t>
          </a:r>
        </a:p>
        <a:p xmlns:a="http://schemas.openxmlformats.org/drawingml/2006/main">
          <a:pPr eaLnBrk="0" hangingPunct="0"/>
          <a:endParaRPr lang="en-US" sz="1600" i="0" dirty="0">
            <a:solidFill>
              <a:srgbClr val="333333"/>
            </a:solidFill>
            <a:latin typeface="+mn-lt"/>
            <a:ea typeface="Times New Roman" charset="0"/>
            <a:cs typeface="Times New Roman"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14" tIns="45707" rIns="91414" bIns="45707"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5138"/>
          </a:xfrm>
          <a:prstGeom prst="rect">
            <a:avLst/>
          </a:prstGeom>
        </p:spPr>
        <p:txBody>
          <a:bodyPr vert="horz" lIns="91414" tIns="45707" rIns="91414" bIns="45707" rtlCol="0"/>
          <a:lstStyle>
            <a:lvl1pPr algn="r">
              <a:defRPr sz="1200"/>
            </a:lvl1pPr>
          </a:lstStyle>
          <a:p>
            <a:fld id="{7DE4794C-F5EF-4B2D-93D1-44697B2BA528}" type="datetimeFigureOut">
              <a:rPr lang="en-US" smtClean="0"/>
              <a:pPr/>
              <a:t>1/28/2020</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14" tIns="45707" rIns="91414" bIns="45707"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1414" tIns="45707" rIns="91414" bIns="45707" rtlCol="0" anchor="b"/>
          <a:lstStyle>
            <a:lvl1pPr algn="r">
              <a:defRPr sz="1200"/>
            </a:lvl1pPr>
          </a:lstStyle>
          <a:p>
            <a:fld id="{E45553FA-E54B-48B3-908E-BDE094C1A45E}" type="slidenum">
              <a:rPr lang="en-US" smtClean="0"/>
              <a:pPr/>
              <a:t>‹#›</a:t>
            </a:fld>
            <a:endParaRPr lang="en-US" dirty="0"/>
          </a:p>
        </p:txBody>
      </p:sp>
    </p:spTree>
    <p:extLst>
      <p:ext uri="{BB962C8B-B14F-4D97-AF65-F5344CB8AC3E}">
        <p14:creationId xmlns:p14="http://schemas.microsoft.com/office/powerpoint/2010/main" val="1176689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840" cy="464820"/>
          </a:xfrm>
          <a:prstGeom prst="rect">
            <a:avLst/>
          </a:prstGeom>
        </p:spPr>
        <p:txBody>
          <a:bodyPr vert="horz" lIns="93146" tIns="46574" rIns="93146" bIns="46574" rtlCol="0"/>
          <a:lstStyle>
            <a:lvl1pPr algn="l">
              <a:defRPr sz="1200"/>
            </a:lvl1pPr>
          </a:lstStyle>
          <a:p>
            <a:endParaRPr lang="en-US" dirty="0"/>
          </a:p>
        </p:txBody>
      </p:sp>
      <p:sp>
        <p:nvSpPr>
          <p:cNvPr id="3" name="Date Placeholder 2"/>
          <p:cNvSpPr>
            <a:spLocks noGrp="1"/>
          </p:cNvSpPr>
          <p:nvPr>
            <p:ph type="dt" idx="1"/>
          </p:nvPr>
        </p:nvSpPr>
        <p:spPr>
          <a:xfrm>
            <a:off x="3970938" y="1"/>
            <a:ext cx="3037840" cy="464820"/>
          </a:xfrm>
          <a:prstGeom prst="rect">
            <a:avLst/>
          </a:prstGeom>
        </p:spPr>
        <p:txBody>
          <a:bodyPr vert="horz" lIns="93146" tIns="46574" rIns="93146" bIns="46574" rtlCol="0"/>
          <a:lstStyle>
            <a:lvl1pPr algn="r">
              <a:defRPr sz="1200"/>
            </a:lvl1pPr>
          </a:lstStyle>
          <a:p>
            <a:fld id="{76206BF8-075B-43A5-9410-434F7CD3D58A}" type="datetimeFigureOut">
              <a:rPr lang="en-US" smtClean="0"/>
              <a:pPr/>
              <a:t>1/28/2020</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46" tIns="46574" rIns="93146" bIns="46574"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46" tIns="46574" rIns="93146" bIns="4657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8"/>
            <a:ext cx="3037840" cy="464820"/>
          </a:xfrm>
          <a:prstGeom prst="rect">
            <a:avLst/>
          </a:prstGeom>
        </p:spPr>
        <p:txBody>
          <a:bodyPr vert="horz" lIns="93146" tIns="46574" rIns="93146" bIns="4657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8"/>
            <a:ext cx="3037840" cy="464820"/>
          </a:xfrm>
          <a:prstGeom prst="rect">
            <a:avLst/>
          </a:prstGeom>
        </p:spPr>
        <p:txBody>
          <a:bodyPr vert="horz" lIns="93146" tIns="46574" rIns="93146" bIns="46574" rtlCol="0" anchor="b"/>
          <a:lstStyle>
            <a:lvl1pPr algn="r">
              <a:defRPr sz="1200"/>
            </a:lvl1pPr>
          </a:lstStyle>
          <a:p>
            <a:fld id="{0EBA4C88-B6CE-4DF6-AC5C-0E11A83F5D76}" type="slidenum">
              <a:rPr lang="en-US" smtClean="0"/>
              <a:pPr/>
              <a:t>‹#›</a:t>
            </a:fld>
            <a:endParaRPr lang="en-US" dirty="0"/>
          </a:p>
        </p:txBody>
      </p:sp>
    </p:spTree>
    <p:extLst>
      <p:ext uri="{BB962C8B-B14F-4D97-AF65-F5344CB8AC3E}">
        <p14:creationId xmlns:p14="http://schemas.microsoft.com/office/powerpoint/2010/main" val="2821818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BA4C88-B6CE-4DF6-AC5C-0E11A83F5D76}" type="slidenum">
              <a:rPr lang="en-US" smtClean="0"/>
              <a:pPr/>
              <a:t>1</a:t>
            </a:fld>
            <a:endParaRPr lang="en-US" dirty="0"/>
          </a:p>
        </p:txBody>
      </p:sp>
    </p:spTree>
    <p:extLst>
      <p:ext uri="{BB962C8B-B14F-4D97-AF65-F5344CB8AC3E}">
        <p14:creationId xmlns:p14="http://schemas.microsoft.com/office/powerpoint/2010/main" val="3005426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BA4C88-B6CE-4DF6-AC5C-0E11A83F5D76}" type="slidenum">
              <a:rPr lang="en-US" smtClean="0"/>
              <a:pPr/>
              <a:t>2</a:t>
            </a:fld>
            <a:endParaRPr lang="en-US" dirty="0"/>
          </a:p>
        </p:txBody>
      </p:sp>
    </p:spTree>
    <p:extLst>
      <p:ext uri="{BB962C8B-B14F-4D97-AF65-F5344CB8AC3E}">
        <p14:creationId xmlns:p14="http://schemas.microsoft.com/office/powerpoint/2010/main" val="37762395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BA4C88-B6CE-4DF6-AC5C-0E11A83F5D76}" type="slidenum">
              <a:rPr lang="en-US" smtClean="0"/>
              <a:pPr/>
              <a:t>3</a:t>
            </a:fld>
            <a:endParaRPr lang="en-US" dirty="0"/>
          </a:p>
        </p:txBody>
      </p:sp>
    </p:spTree>
    <p:extLst>
      <p:ext uri="{BB962C8B-B14F-4D97-AF65-F5344CB8AC3E}">
        <p14:creationId xmlns:p14="http://schemas.microsoft.com/office/powerpoint/2010/main" val="378186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BA4C88-B6CE-4DF6-AC5C-0E11A83F5D76}" type="slidenum">
              <a:rPr lang="en-US" smtClean="0"/>
              <a:pPr/>
              <a:t>4</a:t>
            </a:fld>
            <a:endParaRPr lang="en-US" dirty="0"/>
          </a:p>
        </p:txBody>
      </p:sp>
    </p:spTree>
    <p:extLst>
      <p:ext uri="{BB962C8B-B14F-4D97-AF65-F5344CB8AC3E}">
        <p14:creationId xmlns:p14="http://schemas.microsoft.com/office/powerpoint/2010/main" val="33704085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BA4C88-B6CE-4DF6-AC5C-0E11A83F5D76}" type="slidenum">
              <a:rPr lang="en-US" smtClean="0"/>
              <a:pPr/>
              <a:t>5</a:t>
            </a:fld>
            <a:endParaRPr lang="en-US" dirty="0"/>
          </a:p>
        </p:txBody>
      </p:sp>
    </p:spTree>
    <p:extLst>
      <p:ext uri="{BB962C8B-B14F-4D97-AF65-F5344CB8AC3E}">
        <p14:creationId xmlns:p14="http://schemas.microsoft.com/office/powerpoint/2010/main" val="853213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ong title and text">
    <p:spTree>
      <p:nvGrpSpPr>
        <p:cNvPr id="1" name=""/>
        <p:cNvGrpSpPr/>
        <p:nvPr/>
      </p:nvGrpSpPr>
      <p:grpSpPr>
        <a:xfrm>
          <a:off x="0" y="0"/>
          <a:ext cx="0" cy="0"/>
          <a:chOff x="0" y="0"/>
          <a:chExt cx="0" cy="0"/>
        </a:xfrm>
      </p:grpSpPr>
      <p:sp>
        <p:nvSpPr>
          <p:cNvPr id="10" name="Text Placeholder 8"/>
          <p:cNvSpPr>
            <a:spLocks noGrp="1"/>
          </p:cNvSpPr>
          <p:nvPr>
            <p:ph type="body" sz="quarter" idx="12"/>
          </p:nvPr>
        </p:nvSpPr>
        <p:spPr>
          <a:xfrm>
            <a:off x="309095" y="1429265"/>
            <a:ext cx="11590985" cy="4747702"/>
          </a:xfrm>
          <a:prstGeom prst="rect">
            <a:avLst/>
          </a:prstGeom>
        </p:spPr>
        <p:txBody>
          <a:bodyPr/>
          <a:lstStyle>
            <a:lvl1pPr marL="237744" indent="-237744">
              <a:lnSpc>
                <a:spcPct val="125000"/>
              </a:lnSpc>
              <a:spcBef>
                <a:spcPts val="1600"/>
              </a:spcBef>
              <a:spcAft>
                <a:spcPts val="600"/>
              </a:spcAft>
              <a:defRPr sz="1400"/>
            </a:lvl1pPr>
            <a:lvl2pPr marL="694944" indent="-237744">
              <a:lnSpc>
                <a:spcPct val="125000"/>
              </a:lnSpc>
              <a:spcAft>
                <a:spcPts val="400"/>
              </a:spcAft>
              <a:defRPr sz="1400"/>
            </a:lvl2pPr>
            <a:lvl3pPr marL="1088136" indent="-173736">
              <a:lnSpc>
                <a:spcPct val="125000"/>
              </a:lnSpc>
              <a:spcAft>
                <a:spcPts val="400"/>
              </a:spcAft>
              <a:defRPr sz="1400"/>
            </a:lvl3pPr>
            <a:lvl4pPr marL="1609344" indent="-237744">
              <a:lnSpc>
                <a:spcPct val="125000"/>
              </a:lnSpc>
              <a:spcAft>
                <a:spcPts val="400"/>
              </a:spcAft>
              <a:defRPr sz="1400"/>
            </a:lvl4pPr>
            <a:lvl5pPr marL="2002536" indent="-173736">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full-screen image/char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and 2 columns">
    <p:spTree>
      <p:nvGrpSpPr>
        <p:cNvPr id="1" name=""/>
        <p:cNvGrpSpPr/>
        <p:nvPr/>
      </p:nvGrpSpPr>
      <p:grpSpPr>
        <a:xfrm>
          <a:off x="0" y="0"/>
          <a:ext cx="0" cy="0"/>
          <a:chOff x="0" y="0"/>
          <a:chExt cx="0" cy="0"/>
        </a:xfrm>
      </p:grpSpPr>
      <p:cxnSp>
        <p:nvCxnSpPr>
          <p:cNvPr id="6" name="Straight Connector 12"/>
          <p:cNvCxnSpPr>
            <a:cxnSpLocks noChangeShapeType="1"/>
          </p:cNvCxnSpPr>
          <p:nvPr/>
        </p:nvCxnSpPr>
        <p:spPr bwMode="auto">
          <a:xfrm rot="5400000">
            <a:off x="675218" y="6545792"/>
            <a:ext cx="438151" cy="2117"/>
          </a:xfrm>
          <a:prstGeom prst="line">
            <a:avLst/>
          </a:prstGeom>
          <a:noFill/>
          <a:ln w="9525">
            <a:solidFill>
              <a:schemeClr val="bg1">
                <a:alpha val="39999"/>
              </a:schemeClr>
            </a:solidFill>
            <a:round/>
            <a:headEnd/>
            <a:tailEnd/>
          </a:ln>
        </p:spPr>
      </p:cxnSp>
      <p:sp>
        <p:nvSpPr>
          <p:cNvPr id="11" name="Content Placeholder 10"/>
          <p:cNvSpPr>
            <a:spLocks noGrp="1"/>
          </p:cNvSpPr>
          <p:nvPr>
            <p:ph sz="quarter" idx="12"/>
          </p:nvPr>
        </p:nvSpPr>
        <p:spPr>
          <a:xfrm>
            <a:off x="914400" y="1188720"/>
            <a:ext cx="5242560" cy="4663440"/>
          </a:xfrm>
          <a:prstGeom prst="rect">
            <a:avLst/>
          </a:prstGeom>
        </p:spPr>
        <p:txBody>
          <a:bodyPr lIns="0" tIns="0" rIns="0"/>
          <a:lstStyle>
            <a:lvl1pPr marL="316984" indent="-316984">
              <a:spcBef>
                <a:spcPts val="2133"/>
              </a:spcBef>
              <a:spcAft>
                <a:spcPts val="800"/>
              </a:spcAft>
              <a:defRPr sz="2400"/>
            </a:lvl1pPr>
            <a:lvl2pPr>
              <a:spcAft>
                <a:spcPts val="533"/>
              </a:spcAft>
              <a:defRPr sz="1867"/>
            </a:lvl2pPr>
            <a:lvl3pPr>
              <a:spcAft>
                <a:spcPts val="533"/>
              </a:spcAft>
              <a:defRPr sz="1867"/>
            </a:lvl3pPr>
            <a:lvl4pPr>
              <a:spcAft>
                <a:spcPts val="533"/>
              </a:spcAft>
              <a:defRPr sz="1867"/>
            </a:lvl4pPr>
            <a:lvl5pPr>
              <a:spcAft>
                <a:spcPts val="533"/>
              </a:spcAft>
              <a:buFont typeface="Arial" pitchFamily="34" charset="0"/>
              <a:buChar char="•"/>
              <a:defRPr sz="1867"/>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3"/>
          </p:nvPr>
        </p:nvSpPr>
        <p:spPr>
          <a:xfrm>
            <a:off x="6217920" y="1188720"/>
            <a:ext cx="5364480" cy="4663440"/>
          </a:xfrm>
          <a:prstGeom prst="rect">
            <a:avLst/>
          </a:prstGeom>
        </p:spPr>
        <p:txBody>
          <a:bodyPr tIns="0"/>
          <a:lstStyle>
            <a:lvl1pPr marL="316984" indent="-316984">
              <a:spcBef>
                <a:spcPts val="2133"/>
              </a:spcBef>
              <a:spcAft>
                <a:spcPts val="800"/>
              </a:spcAft>
              <a:defRPr sz="2400"/>
            </a:lvl1pPr>
            <a:lvl2pPr>
              <a:spcAft>
                <a:spcPts val="533"/>
              </a:spcAft>
              <a:defRPr sz="1867"/>
            </a:lvl2pPr>
            <a:lvl3pPr>
              <a:spcAft>
                <a:spcPts val="533"/>
              </a:spcAft>
              <a:defRPr sz="1867"/>
            </a:lvl3pPr>
            <a:lvl4pPr>
              <a:spcAft>
                <a:spcPts val="533"/>
              </a:spcAft>
              <a:defRPr sz="1867"/>
            </a:lvl4pPr>
            <a:lvl5pPr>
              <a:spcAft>
                <a:spcPts val="533"/>
              </a:spcAft>
              <a:buFont typeface="Arial" pitchFamily="34" charset="0"/>
              <a:buChar char="•"/>
              <a:defRPr sz="1867"/>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ext Placeholder 15"/>
          <p:cNvSpPr>
            <a:spLocks noGrp="1"/>
          </p:cNvSpPr>
          <p:nvPr>
            <p:ph type="body" sz="quarter" idx="16"/>
          </p:nvPr>
        </p:nvSpPr>
        <p:spPr>
          <a:xfrm>
            <a:off x="914400" y="5943600"/>
            <a:ext cx="10668000" cy="274320"/>
          </a:xfrm>
          <a:prstGeom prst="rect">
            <a:avLst/>
          </a:prstGeom>
        </p:spPr>
        <p:txBody>
          <a:bodyPr lIns="0" rIns="0" bIns="0" anchor="b" anchorCtr="0"/>
          <a:lstStyle>
            <a:lvl1pPr marL="0" indent="0">
              <a:buFont typeface="Arial" panose="020B0604020202020204" pitchFamily="34" charset="0"/>
              <a:buNone/>
              <a:defRPr sz="1333" i="1"/>
            </a:lvl1pPr>
            <a:lvl2pPr>
              <a:buNone/>
              <a:defRPr sz="1600" i="1"/>
            </a:lvl2pPr>
            <a:lvl3pPr>
              <a:buNone/>
              <a:defRPr sz="1600" i="1"/>
            </a:lvl3pPr>
            <a:lvl4pPr>
              <a:buNone/>
              <a:defRPr sz="1600" i="1"/>
            </a:lvl4pPr>
            <a:lvl5pPr>
              <a:buNone/>
              <a:defRPr sz="1600" i="1"/>
            </a:lvl5pPr>
          </a:lstStyle>
          <a:p>
            <a:pPr lvl="0"/>
            <a:r>
              <a:rPr lang="en-US" smtClean="0"/>
              <a:t>Click to edit Master text styles</a:t>
            </a:r>
          </a:p>
        </p:txBody>
      </p:sp>
      <p:sp>
        <p:nvSpPr>
          <p:cNvPr id="14" name="Title 1"/>
          <p:cNvSpPr>
            <a:spLocks noGrp="1"/>
          </p:cNvSpPr>
          <p:nvPr>
            <p:ph type="title" hasCustomPrompt="1"/>
          </p:nvPr>
        </p:nvSpPr>
        <p:spPr>
          <a:xfrm>
            <a:off x="914400" y="106018"/>
            <a:ext cx="10668000" cy="1007165"/>
          </a:xfrm>
          <a:prstGeom prst="rect">
            <a:avLst/>
          </a:prstGeom>
        </p:spPr>
        <p:txBody>
          <a:bodyPr lIns="0" tIns="0" rIns="0" bIns="0" anchor="b" anchorCtr="0"/>
          <a:lstStyle>
            <a:lvl1pPr algn="l">
              <a:defRPr sz="3467">
                <a:solidFill>
                  <a:schemeClr val="accent1"/>
                </a:solidFill>
              </a:defRPr>
            </a:lvl1pPr>
          </a:lstStyle>
          <a:p>
            <a:r>
              <a:rPr lang="en-US" dirty="0" smtClean="0"/>
              <a:t>Click to edit Master title style. You can have up to two lines of text.</a:t>
            </a:r>
            <a:endParaRPr lang="en-US" dirty="0"/>
          </a:p>
        </p:txBody>
      </p:sp>
      <p:pic>
        <p:nvPicPr>
          <p:cNvPr id="12" name="Picture 2" descr="C:\Documents and Settings\MVO\Desktop\eia_logo_white-02.png"/>
          <p:cNvPicPr>
            <a:picLocks noChangeAspect="1" noChangeArrowheads="1"/>
          </p:cNvPicPr>
          <p:nvPr userDrawn="1"/>
        </p:nvPicPr>
        <p:blipFill>
          <a:blip r:embed="rId2" cstate="print"/>
          <a:srcRect/>
          <a:stretch>
            <a:fillRect/>
          </a:stretch>
        </p:blipFill>
        <p:spPr bwMode="auto">
          <a:xfrm>
            <a:off x="242017" y="6362701"/>
            <a:ext cx="521531" cy="360284"/>
          </a:xfrm>
          <a:prstGeom prst="rect">
            <a:avLst/>
          </a:prstGeom>
          <a:noFill/>
          <a:ln>
            <a:noFill/>
          </a:ln>
        </p:spPr>
      </p:pic>
      <p:sp>
        <p:nvSpPr>
          <p:cNvPr id="15" name="Oval 13"/>
          <p:cNvSpPr>
            <a:spLocks/>
          </p:cNvSpPr>
          <p:nvPr userDrawn="1"/>
        </p:nvSpPr>
        <p:spPr bwMode="auto">
          <a:xfrm>
            <a:off x="11643785" y="6456364"/>
            <a:ext cx="280416" cy="280416"/>
          </a:xfrm>
          <a:prstGeom prst="ellipse">
            <a:avLst/>
          </a:prstGeom>
          <a:solidFill>
            <a:srgbClr val="FFFFFF"/>
          </a:solidFill>
          <a:ln>
            <a:noFill/>
          </a:ln>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defRPr/>
            </a:pPr>
            <a:endParaRPr lang="en-US" altLang="en-US" sz="2400" dirty="0" smtClean="0"/>
          </a:p>
        </p:txBody>
      </p:sp>
      <p:sp>
        <p:nvSpPr>
          <p:cNvPr id="17" name="Footer Placeholder 2"/>
          <p:cNvSpPr>
            <a:spLocks noGrp="1"/>
          </p:cNvSpPr>
          <p:nvPr>
            <p:ph type="ftr" sz="quarter" idx="17"/>
          </p:nvPr>
        </p:nvSpPr>
        <p:spPr>
          <a:xfrm>
            <a:off x="889000" y="6391275"/>
            <a:ext cx="3744384" cy="393700"/>
          </a:xfrm>
          <a:prstGeom prst="rect">
            <a:avLst/>
          </a:prstGeom>
        </p:spPr>
        <p:txBody>
          <a:bodyPr/>
          <a:lstStyle>
            <a:lvl1pPr>
              <a:defRPr sz="1333"/>
            </a:lvl1pPr>
          </a:lstStyle>
          <a:p>
            <a:pPr>
              <a:defRPr/>
            </a:pPr>
            <a:r>
              <a:rPr lang="en-US" dirty="0" smtClean="0"/>
              <a:t>Dr. Linda Capuano | AEO2019 Press release</a:t>
            </a:r>
          </a:p>
          <a:p>
            <a:pPr>
              <a:defRPr/>
            </a:pPr>
            <a:r>
              <a:rPr lang="en-US" dirty="0" smtClean="0"/>
              <a:t>January 24, 2019</a:t>
            </a:r>
            <a:endParaRPr lang="en-US" dirty="0"/>
          </a:p>
        </p:txBody>
      </p:sp>
      <p:sp>
        <p:nvSpPr>
          <p:cNvPr id="18" name="Slide Number Placeholder 5"/>
          <p:cNvSpPr>
            <a:spLocks noGrp="1"/>
          </p:cNvSpPr>
          <p:nvPr>
            <p:ph type="sldNum" sz="quarter" idx="4"/>
          </p:nvPr>
        </p:nvSpPr>
        <p:spPr>
          <a:xfrm>
            <a:off x="11550736" y="6419851"/>
            <a:ext cx="512233" cy="365125"/>
          </a:xfrm>
          <a:prstGeom prst="rect">
            <a:avLst/>
          </a:prstGeom>
        </p:spPr>
        <p:txBody>
          <a:bodyPr vert="horz" lIns="91440" tIns="45720" rIns="91440" bIns="45720" rtlCol="0" anchor="ctr"/>
          <a:lstStyle>
            <a:lvl1pPr algn="ctr" fontAlgn="auto">
              <a:spcBef>
                <a:spcPts val="0"/>
              </a:spcBef>
              <a:spcAft>
                <a:spcPts val="0"/>
              </a:spcAft>
              <a:defRPr sz="1333">
                <a:solidFill>
                  <a:schemeClr val="tx1"/>
                </a:solidFill>
                <a:latin typeface="+mj-lt"/>
                <a:cs typeface="+mn-cs"/>
              </a:defRPr>
            </a:lvl1pPr>
          </a:lstStyle>
          <a:p>
            <a:pPr>
              <a:defRPr/>
            </a:pPr>
            <a:fld id="{84948DD1-5963-4816-BE5A-05BCCCAC15E0}" type="slidenum">
              <a:rPr lang="en-US" smtClean="0"/>
              <a:pPr>
                <a:defRPr/>
              </a:pPr>
              <a:t>‹#›</a:t>
            </a:fld>
            <a:endParaRPr lang="en-US" dirty="0"/>
          </a:p>
        </p:txBody>
      </p:sp>
    </p:spTree>
    <p:extLst>
      <p:ext uri="{BB962C8B-B14F-4D97-AF65-F5344CB8AC3E}">
        <p14:creationId xmlns:p14="http://schemas.microsoft.com/office/powerpoint/2010/main" val="28122679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2 columns">
    <p:spTree>
      <p:nvGrpSpPr>
        <p:cNvPr id="1" name=""/>
        <p:cNvGrpSpPr/>
        <p:nvPr/>
      </p:nvGrpSpPr>
      <p:grpSpPr>
        <a:xfrm>
          <a:off x="0" y="0"/>
          <a:ext cx="0" cy="0"/>
          <a:chOff x="0" y="0"/>
          <a:chExt cx="0" cy="0"/>
        </a:xfrm>
      </p:grpSpPr>
      <p:cxnSp>
        <p:nvCxnSpPr>
          <p:cNvPr id="6" name="Straight Connector 12"/>
          <p:cNvCxnSpPr>
            <a:cxnSpLocks noChangeShapeType="1"/>
          </p:cNvCxnSpPr>
          <p:nvPr/>
        </p:nvCxnSpPr>
        <p:spPr bwMode="auto">
          <a:xfrm rot="5400000">
            <a:off x="675218" y="6545792"/>
            <a:ext cx="438151" cy="2117"/>
          </a:xfrm>
          <a:prstGeom prst="line">
            <a:avLst/>
          </a:prstGeom>
          <a:noFill/>
          <a:ln w="9525">
            <a:solidFill>
              <a:schemeClr val="bg1">
                <a:alpha val="39999"/>
              </a:schemeClr>
            </a:solidFill>
            <a:round/>
            <a:headEnd/>
            <a:tailEnd/>
          </a:ln>
        </p:spPr>
      </p:cxnSp>
      <p:sp>
        <p:nvSpPr>
          <p:cNvPr id="11" name="Content Placeholder 10"/>
          <p:cNvSpPr>
            <a:spLocks noGrp="1"/>
          </p:cNvSpPr>
          <p:nvPr>
            <p:ph sz="quarter" idx="12"/>
          </p:nvPr>
        </p:nvSpPr>
        <p:spPr>
          <a:xfrm>
            <a:off x="914400" y="1188720"/>
            <a:ext cx="5242560" cy="4663440"/>
          </a:xfrm>
          <a:prstGeom prst="rect">
            <a:avLst/>
          </a:prstGeom>
        </p:spPr>
        <p:txBody>
          <a:bodyPr lIns="0" tIns="0" rIns="0"/>
          <a:lstStyle>
            <a:lvl1pPr marL="316984" indent="-316984">
              <a:spcBef>
                <a:spcPts val="2133"/>
              </a:spcBef>
              <a:spcAft>
                <a:spcPts val="800"/>
              </a:spcAft>
              <a:defRPr sz="2400"/>
            </a:lvl1pPr>
            <a:lvl2pPr>
              <a:spcAft>
                <a:spcPts val="533"/>
              </a:spcAft>
              <a:defRPr sz="1867"/>
            </a:lvl2pPr>
            <a:lvl3pPr>
              <a:spcAft>
                <a:spcPts val="533"/>
              </a:spcAft>
              <a:defRPr sz="1867"/>
            </a:lvl3pPr>
            <a:lvl4pPr>
              <a:spcAft>
                <a:spcPts val="533"/>
              </a:spcAft>
              <a:defRPr sz="1867"/>
            </a:lvl4pPr>
            <a:lvl5pPr>
              <a:spcAft>
                <a:spcPts val="533"/>
              </a:spcAft>
              <a:buFont typeface="Arial" pitchFamily="34" charset="0"/>
              <a:buChar char="•"/>
              <a:defRPr sz="1867"/>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3"/>
          </p:nvPr>
        </p:nvSpPr>
        <p:spPr>
          <a:xfrm>
            <a:off x="6217920" y="1188720"/>
            <a:ext cx="5364480" cy="4663440"/>
          </a:xfrm>
          <a:prstGeom prst="rect">
            <a:avLst/>
          </a:prstGeom>
        </p:spPr>
        <p:txBody>
          <a:bodyPr tIns="0"/>
          <a:lstStyle>
            <a:lvl1pPr marL="316984" indent="-316984">
              <a:spcBef>
                <a:spcPts val="2133"/>
              </a:spcBef>
              <a:spcAft>
                <a:spcPts val="800"/>
              </a:spcAft>
              <a:defRPr sz="2400"/>
            </a:lvl1pPr>
            <a:lvl2pPr>
              <a:spcAft>
                <a:spcPts val="533"/>
              </a:spcAft>
              <a:defRPr sz="1867"/>
            </a:lvl2pPr>
            <a:lvl3pPr>
              <a:spcAft>
                <a:spcPts val="533"/>
              </a:spcAft>
              <a:defRPr sz="1867"/>
            </a:lvl3pPr>
            <a:lvl4pPr>
              <a:spcAft>
                <a:spcPts val="533"/>
              </a:spcAft>
              <a:defRPr sz="1867"/>
            </a:lvl4pPr>
            <a:lvl5pPr>
              <a:spcAft>
                <a:spcPts val="533"/>
              </a:spcAft>
              <a:buFont typeface="Arial" pitchFamily="34" charset="0"/>
              <a:buChar char="•"/>
              <a:defRPr sz="1867"/>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ext Placeholder 15"/>
          <p:cNvSpPr>
            <a:spLocks noGrp="1"/>
          </p:cNvSpPr>
          <p:nvPr>
            <p:ph type="body" sz="quarter" idx="16"/>
          </p:nvPr>
        </p:nvSpPr>
        <p:spPr>
          <a:xfrm>
            <a:off x="914400" y="5943600"/>
            <a:ext cx="10668000" cy="274320"/>
          </a:xfrm>
          <a:prstGeom prst="rect">
            <a:avLst/>
          </a:prstGeom>
        </p:spPr>
        <p:txBody>
          <a:bodyPr lIns="0" rIns="0" bIns="0" anchor="b" anchorCtr="0"/>
          <a:lstStyle>
            <a:lvl1pPr marL="0" indent="0">
              <a:buFont typeface="Arial" panose="020B0604020202020204" pitchFamily="34" charset="0"/>
              <a:buNone/>
              <a:defRPr sz="1333" i="1"/>
            </a:lvl1pPr>
            <a:lvl2pPr>
              <a:buNone/>
              <a:defRPr sz="1600" i="1"/>
            </a:lvl2pPr>
            <a:lvl3pPr>
              <a:buNone/>
              <a:defRPr sz="1600" i="1"/>
            </a:lvl3pPr>
            <a:lvl4pPr>
              <a:buNone/>
              <a:defRPr sz="1600" i="1"/>
            </a:lvl4pPr>
            <a:lvl5pPr>
              <a:buNone/>
              <a:defRPr sz="1600" i="1"/>
            </a:lvl5pPr>
          </a:lstStyle>
          <a:p>
            <a:pPr lvl="0"/>
            <a:r>
              <a:rPr lang="en-US" smtClean="0"/>
              <a:t>Click to edit Master text styles</a:t>
            </a:r>
          </a:p>
        </p:txBody>
      </p:sp>
      <p:sp>
        <p:nvSpPr>
          <p:cNvPr id="14" name="Title 1"/>
          <p:cNvSpPr>
            <a:spLocks noGrp="1"/>
          </p:cNvSpPr>
          <p:nvPr>
            <p:ph type="title" hasCustomPrompt="1"/>
          </p:nvPr>
        </p:nvSpPr>
        <p:spPr>
          <a:xfrm>
            <a:off x="914400" y="106018"/>
            <a:ext cx="10668000" cy="1007165"/>
          </a:xfrm>
          <a:prstGeom prst="rect">
            <a:avLst/>
          </a:prstGeom>
        </p:spPr>
        <p:txBody>
          <a:bodyPr lIns="0" tIns="0" rIns="0" bIns="0" anchor="b" anchorCtr="0"/>
          <a:lstStyle>
            <a:lvl1pPr algn="l">
              <a:defRPr sz="3467">
                <a:solidFill>
                  <a:schemeClr val="accent1"/>
                </a:solidFill>
              </a:defRPr>
            </a:lvl1pPr>
          </a:lstStyle>
          <a:p>
            <a:r>
              <a:rPr lang="en-US" dirty="0" smtClean="0"/>
              <a:t>Click to edit Master title style. You can have up to two lines of text.</a:t>
            </a:r>
            <a:endParaRPr lang="en-US" dirty="0"/>
          </a:p>
        </p:txBody>
      </p:sp>
      <p:pic>
        <p:nvPicPr>
          <p:cNvPr id="12" name="Picture 2" descr="C:\Documents and Settings\MVO\Desktop\eia_logo_white-02.png"/>
          <p:cNvPicPr>
            <a:picLocks noChangeAspect="1" noChangeArrowheads="1"/>
          </p:cNvPicPr>
          <p:nvPr userDrawn="1"/>
        </p:nvPicPr>
        <p:blipFill>
          <a:blip r:embed="rId2" cstate="print"/>
          <a:srcRect/>
          <a:stretch>
            <a:fillRect/>
          </a:stretch>
        </p:blipFill>
        <p:spPr bwMode="auto">
          <a:xfrm>
            <a:off x="242017" y="6362701"/>
            <a:ext cx="521531" cy="360284"/>
          </a:xfrm>
          <a:prstGeom prst="rect">
            <a:avLst/>
          </a:prstGeom>
          <a:noFill/>
          <a:ln>
            <a:noFill/>
          </a:ln>
        </p:spPr>
      </p:pic>
      <p:sp>
        <p:nvSpPr>
          <p:cNvPr id="15" name="Oval 13"/>
          <p:cNvSpPr>
            <a:spLocks/>
          </p:cNvSpPr>
          <p:nvPr userDrawn="1"/>
        </p:nvSpPr>
        <p:spPr bwMode="auto">
          <a:xfrm>
            <a:off x="11643785" y="6456364"/>
            <a:ext cx="280416" cy="280416"/>
          </a:xfrm>
          <a:prstGeom prst="ellipse">
            <a:avLst/>
          </a:prstGeom>
          <a:solidFill>
            <a:srgbClr val="FFFFFF"/>
          </a:solidFill>
          <a:ln>
            <a:noFill/>
          </a:ln>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defRPr/>
            </a:pPr>
            <a:endParaRPr lang="en-US" altLang="en-US" sz="2400" dirty="0" smtClean="0"/>
          </a:p>
        </p:txBody>
      </p:sp>
      <p:sp>
        <p:nvSpPr>
          <p:cNvPr id="17" name="Footer Placeholder 2"/>
          <p:cNvSpPr>
            <a:spLocks noGrp="1"/>
          </p:cNvSpPr>
          <p:nvPr>
            <p:ph type="ftr" sz="quarter" idx="17"/>
          </p:nvPr>
        </p:nvSpPr>
        <p:spPr>
          <a:xfrm>
            <a:off x="889000" y="6391275"/>
            <a:ext cx="3744384" cy="393700"/>
          </a:xfrm>
          <a:prstGeom prst="rect">
            <a:avLst/>
          </a:prstGeom>
        </p:spPr>
        <p:txBody>
          <a:bodyPr/>
          <a:lstStyle>
            <a:lvl1pPr>
              <a:defRPr sz="1333"/>
            </a:lvl1pPr>
          </a:lstStyle>
          <a:p>
            <a:pPr>
              <a:defRPr/>
            </a:pPr>
            <a:r>
              <a:rPr lang="en-US" dirty="0" smtClean="0"/>
              <a:t>Dr. Linda Capuano | AEO2019 Press release</a:t>
            </a:r>
          </a:p>
          <a:p>
            <a:pPr>
              <a:defRPr/>
            </a:pPr>
            <a:r>
              <a:rPr lang="en-US" dirty="0" smtClean="0"/>
              <a:t>January 24, 2019</a:t>
            </a:r>
            <a:endParaRPr lang="en-US" dirty="0"/>
          </a:p>
        </p:txBody>
      </p:sp>
      <p:sp>
        <p:nvSpPr>
          <p:cNvPr id="18" name="Slide Number Placeholder 5"/>
          <p:cNvSpPr>
            <a:spLocks noGrp="1"/>
          </p:cNvSpPr>
          <p:nvPr>
            <p:ph type="sldNum" sz="quarter" idx="4"/>
          </p:nvPr>
        </p:nvSpPr>
        <p:spPr>
          <a:xfrm>
            <a:off x="11550736" y="6419851"/>
            <a:ext cx="512233" cy="365125"/>
          </a:xfrm>
          <a:prstGeom prst="rect">
            <a:avLst/>
          </a:prstGeom>
        </p:spPr>
        <p:txBody>
          <a:bodyPr vert="horz" lIns="91440" tIns="45720" rIns="91440" bIns="45720" rtlCol="0" anchor="ctr"/>
          <a:lstStyle>
            <a:lvl1pPr algn="ctr" fontAlgn="auto">
              <a:spcBef>
                <a:spcPts val="0"/>
              </a:spcBef>
              <a:spcAft>
                <a:spcPts val="0"/>
              </a:spcAft>
              <a:defRPr sz="1333">
                <a:solidFill>
                  <a:schemeClr val="tx1"/>
                </a:solidFill>
                <a:latin typeface="+mj-lt"/>
                <a:cs typeface="+mn-cs"/>
              </a:defRPr>
            </a:lvl1pPr>
          </a:lstStyle>
          <a:p>
            <a:pPr>
              <a:defRPr/>
            </a:pPr>
            <a:fld id="{84948DD1-5963-4816-BE5A-05BCCCAC15E0}" type="slidenum">
              <a:rPr lang="en-US" smtClean="0"/>
              <a:pPr>
                <a:defRPr/>
              </a:pPr>
              <a:t>‹#›</a:t>
            </a:fld>
            <a:endParaRPr lang="en-US" dirty="0"/>
          </a:p>
        </p:txBody>
      </p:sp>
    </p:spTree>
    <p:extLst>
      <p:ext uri="{BB962C8B-B14F-4D97-AF65-F5344CB8AC3E}">
        <p14:creationId xmlns:p14="http://schemas.microsoft.com/office/powerpoint/2010/main" val="272122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1 column">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309095" y="1427430"/>
            <a:ext cx="11599572"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extLst>
      <p:ext uri="{BB962C8B-B14F-4D97-AF65-F5344CB8AC3E}">
        <p14:creationId xmlns:p14="http://schemas.microsoft.com/office/powerpoint/2010/main" val="1290967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2 columns">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2" name="Content Placeholder 10"/>
          <p:cNvSpPr>
            <a:spLocks noGrp="1"/>
          </p:cNvSpPr>
          <p:nvPr>
            <p:ph sz="quarter" idx="12"/>
          </p:nvPr>
        </p:nvSpPr>
        <p:spPr>
          <a:xfrm>
            <a:off x="309095" y="1427430"/>
            <a:ext cx="5660190"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10"/>
          <p:cNvSpPr>
            <a:spLocks noGrp="1"/>
          </p:cNvSpPr>
          <p:nvPr>
            <p:ph sz="quarter" idx="13"/>
          </p:nvPr>
        </p:nvSpPr>
        <p:spPr>
          <a:xfrm>
            <a:off x="6174769" y="1427430"/>
            <a:ext cx="5743254"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3 columns">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307631"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10"/>
          <p:cNvSpPr>
            <a:spLocks noGrp="1"/>
          </p:cNvSpPr>
          <p:nvPr>
            <p:ph sz="quarter" idx="13"/>
          </p:nvPr>
        </p:nvSpPr>
        <p:spPr>
          <a:xfrm>
            <a:off x="4290573"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10"/>
          <p:cNvSpPr>
            <a:spLocks noGrp="1"/>
          </p:cNvSpPr>
          <p:nvPr>
            <p:ph sz="quarter" idx="14"/>
          </p:nvPr>
        </p:nvSpPr>
        <p:spPr>
          <a:xfrm>
            <a:off x="8263467"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7"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extLst>
      <p:ext uri="{BB962C8B-B14F-4D97-AF65-F5344CB8AC3E}">
        <p14:creationId xmlns:p14="http://schemas.microsoft.com/office/powerpoint/2010/main" val="3522932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ine or bar graph">
    <p:spTree>
      <p:nvGrpSpPr>
        <p:cNvPr id="1" name=""/>
        <p:cNvGrpSpPr/>
        <p:nvPr/>
      </p:nvGrpSpPr>
      <p:grpSpPr>
        <a:xfrm>
          <a:off x="0" y="0"/>
          <a:ext cx="0" cy="0"/>
          <a:chOff x="0" y="0"/>
          <a:chExt cx="0" cy="0"/>
        </a:xfrm>
      </p:grpSpPr>
      <p:sp>
        <p:nvSpPr>
          <p:cNvPr id="12" name="Text Placeholder 11"/>
          <p:cNvSpPr>
            <a:spLocks noGrp="1"/>
          </p:cNvSpPr>
          <p:nvPr>
            <p:ph type="body" sz="quarter" idx="13" hasCustomPrompt="1"/>
          </p:nvPr>
        </p:nvSpPr>
        <p:spPr>
          <a:xfrm>
            <a:off x="309094" y="1428068"/>
            <a:ext cx="5581451" cy="548640"/>
          </a:xfrm>
          <a:prstGeom prst="rect">
            <a:avLst/>
          </a:prstGeom>
        </p:spPr>
        <p:txBody>
          <a:bodyPr anchor="b" anchorCtr="0"/>
          <a:lstStyle>
            <a:lvl1pPr marL="342900" marR="0" indent="-342900" algn="l"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y-axis title here</a:t>
            </a:r>
          </a:p>
          <a:p>
            <a:pPr lvl="0"/>
            <a:r>
              <a:rPr lang="en-US" dirty="0" smtClean="0"/>
              <a:t>y-axis units here</a:t>
            </a:r>
          </a:p>
        </p:txBody>
      </p:sp>
      <p:sp>
        <p:nvSpPr>
          <p:cNvPr id="14" name="Text Placeholder 13"/>
          <p:cNvSpPr>
            <a:spLocks noGrp="1"/>
          </p:cNvSpPr>
          <p:nvPr>
            <p:ph type="body" sz="quarter" idx="14" hasCustomPrompt="1"/>
          </p:nvPr>
        </p:nvSpPr>
        <p:spPr>
          <a:xfrm>
            <a:off x="6278880" y="1428068"/>
            <a:ext cx="5608320" cy="548640"/>
          </a:xfrm>
          <a:prstGeom prst="rect">
            <a:avLst/>
          </a:prstGeom>
        </p:spPr>
        <p:txBody>
          <a:bodyPr anchor="b" anchorCtr="0"/>
          <a:lstStyle>
            <a:lvl1pPr marL="342900" marR="0" indent="-342900" algn="r"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secondary y-axis title here</a:t>
            </a:r>
          </a:p>
          <a:p>
            <a:pPr lvl="0"/>
            <a:r>
              <a:rPr lang="en-US" dirty="0" smtClean="0"/>
              <a:t>secondary y-axis units here</a:t>
            </a:r>
          </a:p>
        </p:txBody>
      </p:sp>
      <p:sp>
        <p:nvSpPr>
          <p:cNvPr id="11" name="Chart Placeholder 8"/>
          <p:cNvSpPr>
            <a:spLocks noGrp="1"/>
          </p:cNvSpPr>
          <p:nvPr>
            <p:ph type="chart" sz="quarter" idx="12"/>
          </p:nvPr>
        </p:nvSpPr>
        <p:spPr>
          <a:xfrm>
            <a:off x="309094" y="2022869"/>
            <a:ext cx="11578108" cy="3925755"/>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chart</a:t>
            </a:r>
            <a:endParaRPr lang="en-US" dirty="0" smtClean="0"/>
          </a:p>
        </p:txBody>
      </p:sp>
      <p:sp>
        <p:nvSpPr>
          <p:cNvPr id="13"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6"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8"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e chart">
    <p:spTree>
      <p:nvGrpSpPr>
        <p:cNvPr id="1" name=""/>
        <p:cNvGrpSpPr/>
        <p:nvPr/>
      </p:nvGrpSpPr>
      <p:grpSpPr>
        <a:xfrm>
          <a:off x="0" y="0"/>
          <a:ext cx="0" cy="0"/>
          <a:chOff x="0" y="0"/>
          <a:chExt cx="0" cy="0"/>
        </a:xfrm>
      </p:grpSpPr>
      <p:sp>
        <p:nvSpPr>
          <p:cNvPr id="9" name="Chart Placeholder 8"/>
          <p:cNvSpPr>
            <a:spLocks noGrp="1"/>
          </p:cNvSpPr>
          <p:nvPr>
            <p:ph type="chart" sz="quarter" idx="12"/>
          </p:nvPr>
        </p:nvSpPr>
        <p:spPr>
          <a:xfrm>
            <a:off x="307327" y="1839392"/>
            <a:ext cx="11593188" cy="4107033"/>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chart</a:t>
            </a:r>
            <a:endParaRPr lang="en-US" dirty="0" smtClean="0"/>
          </a:p>
        </p:txBody>
      </p:sp>
      <p:sp>
        <p:nvSpPr>
          <p:cNvPr id="12" name="Text Placeholder 11"/>
          <p:cNvSpPr>
            <a:spLocks noGrp="1"/>
          </p:cNvSpPr>
          <p:nvPr>
            <p:ph type="body" sz="quarter" idx="13" hasCustomPrompt="1"/>
          </p:nvPr>
        </p:nvSpPr>
        <p:spPr>
          <a:xfrm>
            <a:off x="307327" y="1434789"/>
            <a:ext cx="11593188" cy="292608"/>
          </a:xfrm>
          <a:prstGeom prst="rect">
            <a:avLst/>
          </a:prstGeom>
        </p:spPr>
        <p:txBody>
          <a:bodyPr anchor="b" anchorCtr="0"/>
          <a:lstStyle>
            <a:lvl1pPr marL="342900" marR="0" indent="-342900" algn="l"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pie chart units here</a:t>
            </a:r>
            <a:endParaRPr lang="en-US" dirty="0"/>
          </a:p>
        </p:txBody>
      </p:sp>
      <p:sp>
        <p:nvSpPr>
          <p:cNvPr id="16"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11"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7"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13" name="Picture Placeholder 12"/>
          <p:cNvSpPr>
            <a:spLocks noGrp="1"/>
          </p:cNvSpPr>
          <p:nvPr>
            <p:ph type="pic" sz="quarter" idx="16"/>
          </p:nvPr>
        </p:nvSpPr>
        <p:spPr>
          <a:xfrm>
            <a:off x="309094" y="1434788"/>
            <a:ext cx="11578108" cy="4513835"/>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picture</a:t>
            </a:r>
            <a:endParaRPr lang="en-US" dirty="0" smtClean="0"/>
          </a:p>
        </p:txBody>
      </p:sp>
      <p:sp>
        <p:nvSpPr>
          <p:cNvPr id="8"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1"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3" name="Rectangle 12"/>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hasCustomPrompt="1"/>
          </p:nvPr>
        </p:nvSpPr>
        <p:spPr>
          <a:xfrm>
            <a:off x="3041322" y="1575175"/>
            <a:ext cx="8541079" cy="1490472"/>
          </a:xfrm>
          <a:prstGeom prst="rect">
            <a:avLst/>
          </a:prstGeom>
        </p:spPr>
        <p:txBody>
          <a:bodyPr anchor="b" anchorCtr="0"/>
          <a:lstStyle>
            <a:lvl1pPr algn="l">
              <a:defRPr sz="4000">
                <a:solidFill>
                  <a:schemeClr val="bg1"/>
                </a:solidFill>
              </a:defRPr>
            </a:lvl1pPr>
          </a:lstStyle>
          <a:p>
            <a:r>
              <a:rPr lang="en-US" dirty="0" smtClean="0"/>
              <a:t>Section Title — click to edit</a:t>
            </a:r>
            <a:endParaRPr lang="en-US" dirty="0"/>
          </a:p>
        </p:txBody>
      </p:sp>
      <p:sp>
        <p:nvSpPr>
          <p:cNvPr id="12" name="Text Placeholder 11"/>
          <p:cNvSpPr>
            <a:spLocks noGrp="1"/>
          </p:cNvSpPr>
          <p:nvPr>
            <p:ph type="body" sz="quarter" idx="13"/>
          </p:nvPr>
        </p:nvSpPr>
        <p:spPr>
          <a:xfrm>
            <a:off x="3096127" y="3248279"/>
            <a:ext cx="6015791" cy="3164555"/>
          </a:xfrm>
          <a:prstGeom prst="rect">
            <a:avLst/>
          </a:prstGeom>
        </p:spPr>
        <p:txBody>
          <a:bodyPr/>
          <a:lstStyle>
            <a:lvl1pPr marL="0" indent="0">
              <a:buNone/>
              <a:defRPr sz="1600">
                <a:solidFill>
                  <a:schemeClr val="bg1"/>
                </a:solidFill>
              </a:defRPr>
            </a:lvl1pPr>
          </a:lstStyle>
          <a:p>
            <a:pPr lvl="0"/>
            <a:r>
              <a:rPr lang="en-US" smtClean="0"/>
              <a:t>Click to edit Master text styles</a:t>
            </a:r>
          </a:p>
        </p:txBody>
      </p:sp>
      <p:cxnSp>
        <p:nvCxnSpPr>
          <p:cNvPr id="4" name="Straight Connector 3"/>
          <p:cNvCxnSpPr/>
          <p:nvPr userDrawn="1"/>
        </p:nvCxnSpPr>
        <p:spPr>
          <a:xfrm flipH="1">
            <a:off x="2918692" y="1681018"/>
            <a:ext cx="122629" cy="4193309"/>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image" Target="../media/image5.png"/><Relationship Id="rId3" Type="http://schemas.openxmlformats.org/officeDocument/2006/relationships/slideLayout" Target="../slideLayouts/slideLayout3.xml"/><Relationship Id="rId21" Type="http://schemas.openxmlformats.org/officeDocument/2006/relationships/image" Target="../media/image8.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20" Type="http://schemas.openxmlformats.org/officeDocument/2006/relationships/image" Target="../media/image7.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image" Target="../media/image6.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 Id="rId22"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
        <p:nvSpPr>
          <p:cNvPr id="10" name="TextBox 9"/>
          <p:cNvSpPr txBox="1"/>
          <p:nvPr userDrawn="1"/>
        </p:nvSpPr>
        <p:spPr bwMode="auto">
          <a:xfrm>
            <a:off x="985777" y="6475711"/>
            <a:ext cx="3922287" cy="261610"/>
          </a:xfrm>
          <a:prstGeom prst="rect">
            <a:avLst/>
          </a:prstGeom>
          <a:noFill/>
          <a:ln w="9525">
            <a:noFill/>
            <a:miter lim="800000"/>
            <a:headEnd/>
            <a:tailEnd/>
          </a:ln>
        </p:spPr>
        <p:txBody>
          <a:bodyPr wrap="square" lIns="0" tIns="0" rIns="0" rtlCol="0" anchor="b">
            <a:prstTxWarp prst="textNoShape">
              <a:avLst/>
            </a:prstTxWarp>
            <a:spAutoFit/>
          </a:bodyPr>
          <a:lstStyle/>
          <a:p>
            <a:pPr eaLnBrk="0" hangingPunct="0"/>
            <a:r>
              <a:rPr lang="en-US" sz="1400" i="0" dirty="0" smtClean="0">
                <a:solidFill>
                  <a:schemeClr val="bg1"/>
                </a:solidFill>
                <a:latin typeface="Times New Roman" charset="0"/>
                <a:ea typeface="Times New Roman" charset="0"/>
                <a:cs typeface="Times New Roman" charset="0"/>
              </a:rPr>
              <a:t>U.S. Energy Information Administration</a:t>
            </a:r>
          </a:p>
        </p:txBody>
      </p:sp>
      <p:cxnSp>
        <p:nvCxnSpPr>
          <p:cNvPr id="3" name="Straight Connector 2"/>
          <p:cNvCxnSpPr/>
          <p:nvPr userDrawn="1"/>
        </p:nvCxnSpPr>
        <p:spPr>
          <a:xfrm>
            <a:off x="0" y="6366270"/>
            <a:ext cx="121920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2" name="Oval 11"/>
          <p:cNvSpPr/>
          <p:nvPr userDrawn="1"/>
        </p:nvSpPr>
        <p:spPr>
          <a:xfrm>
            <a:off x="11521497" y="6424743"/>
            <a:ext cx="390503" cy="388030"/>
          </a:xfrm>
          <a:prstGeom prst="ellipse">
            <a:avLst/>
          </a:prstGeom>
          <a:noFill/>
          <a:ln>
            <a:solidFill>
              <a:schemeClr val="accent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3" name="TextBox 12"/>
          <p:cNvSpPr txBox="1"/>
          <p:nvPr userDrawn="1"/>
        </p:nvSpPr>
        <p:spPr>
          <a:xfrm>
            <a:off x="9790771" y="6485687"/>
            <a:ext cx="1682962" cy="292388"/>
          </a:xfrm>
          <a:prstGeom prst="rect">
            <a:avLst/>
          </a:prstGeom>
          <a:noFill/>
        </p:spPr>
        <p:txBody>
          <a:bodyPr wrap="square" rtlCol="0">
            <a:spAutoFit/>
          </a:bodyPr>
          <a:lstStyle/>
          <a:p>
            <a:pPr algn="l"/>
            <a:r>
              <a:rPr lang="en-US" sz="1300" dirty="0" smtClean="0">
                <a:solidFill>
                  <a:schemeClr val="tx1">
                    <a:lumMod val="65000"/>
                    <a:lumOff val="35000"/>
                  </a:schemeClr>
                </a:solidFill>
                <a:latin typeface="+mn-lt"/>
              </a:rPr>
              <a:t>www.eia.gov/aeo</a:t>
            </a:r>
            <a:endParaRPr lang="en-US" sz="1300" dirty="0">
              <a:solidFill>
                <a:schemeClr val="tx1">
                  <a:lumMod val="65000"/>
                  <a:lumOff val="35000"/>
                </a:schemeClr>
              </a:solidFill>
              <a:latin typeface="+mn-lt"/>
            </a:endParaRPr>
          </a:p>
        </p:txBody>
      </p:sp>
      <p:sp>
        <p:nvSpPr>
          <p:cNvPr id="14" name="TextBox 13"/>
          <p:cNvSpPr txBox="1"/>
          <p:nvPr userDrawn="1"/>
        </p:nvSpPr>
        <p:spPr>
          <a:xfrm>
            <a:off x="8475485" y="6485687"/>
            <a:ext cx="1223762" cy="292388"/>
          </a:xfrm>
          <a:prstGeom prst="rect">
            <a:avLst/>
          </a:prstGeom>
          <a:noFill/>
        </p:spPr>
        <p:txBody>
          <a:bodyPr wrap="square" rtlCol="0">
            <a:spAutoFit/>
          </a:bodyPr>
          <a:lstStyle/>
          <a:p>
            <a:pPr algn="r"/>
            <a:r>
              <a:rPr lang="en-US" sz="1300" b="1" dirty="0">
                <a:solidFill>
                  <a:schemeClr val="accent1"/>
                </a:solidFill>
              </a:rPr>
              <a:t>#</a:t>
            </a:r>
            <a:r>
              <a:rPr lang="en-US" sz="1300" dirty="0" smtClean="0">
                <a:solidFill>
                  <a:schemeClr val="accent1"/>
                </a:solidFill>
              </a:rPr>
              <a:t>AEO2020</a:t>
            </a:r>
            <a:endParaRPr lang="en-US" sz="1300" dirty="0">
              <a:solidFill>
                <a:schemeClr val="accent1"/>
              </a:solidFill>
            </a:endParaRPr>
          </a:p>
        </p:txBody>
      </p:sp>
      <p:cxnSp>
        <p:nvCxnSpPr>
          <p:cNvPr id="15" name="Straight Connector 14"/>
          <p:cNvCxnSpPr/>
          <p:nvPr userDrawn="1"/>
        </p:nvCxnSpPr>
        <p:spPr>
          <a:xfrm>
            <a:off x="9750828" y="6485687"/>
            <a:ext cx="0" cy="282198"/>
          </a:xfrm>
          <a:prstGeom prst="line">
            <a:avLst/>
          </a:prstGeom>
          <a:ln w="19050" cmpd="sng">
            <a:solidFill>
              <a:schemeClr val="bg2">
                <a:lumMod val="25000"/>
                <a:lumOff val="75000"/>
              </a:schemeClr>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userDrawn="1"/>
        </p:nvSpPr>
        <p:spPr>
          <a:xfrm>
            <a:off x="305261" y="6473381"/>
            <a:ext cx="4050539" cy="276999"/>
          </a:xfrm>
          <a:prstGeom prst="rect">
            <a:avLst/>
          </a:prstGeom>
          <a:noFill/>
        </p:spPr>
        <p:txBody>
          <a:bodyPr wrap="square" rtlCol="0">
            <a:spAutoFit/>
          </a:bodyPr>
          <a:lstStyle/>
          <a:p>
            <a:pPr algn="l"/>
            <a:r>
              <a:rPr lang="en-US" sz="1200" b="0" dirty="0" smtClean="0">
                <a:solidFill>
                  <a:schemeClr val="tx1">
                    <a:lumMod val="65000"/>
                    <a:lumOff val="35000"/>
                  </a:schemeClr>
                </a:solidFill>
                <a:latin typeface="Times New Roman"/>
                <a:cs typeface="Times New Roman"/>
              </a:rPr>
              <a:t>U.S. Energy</a:t>
            </a:r>
            <a:r>
              <a:rPr lang="en-US" sz="1200" b="0" baseline="0" dirty="0" smtClean="0">
                <a:solidFill>
                  <a:schemeClr val="tx1">
                    <a:lumMod val="65000"/>
                    <a:lumOff val="35000"/>
                  </a:schemeClr>
                </a:solidFill>
                <a:latin typeface="Times New Roman"/>
                <a:cs typeface="Times New Roman"/>
              </a:rPr>
              <a:t> Information Administration</a:t>
            </a:r>
            <a:endParaRPr lang="en-US" sz="1200" b="0" dirty="0">
              <a:solidFill>
                <a:schemeClr val="tx1">
                  <a:lumMod val="65000"/>
                  <a:lumOff val="35000"/>
                </a:schemeClr>
              </a:solidFill>
              <a:latin typeface="Times New Roman"/>
              <a:cs typeface="Times New Roman"/>
            </a:endParaRPr>
          </a:p>
        </p:txBody>
      </p:sp>
      <p:sp>
        <p:nvSpPr>
          <p:cNvPr id="20" name="Rectangle 19"/>
          <p:cNvSpPr/>
          <p:nvPr userDrawn="1"/>
        </p:nvSpPr>
        <p:spPr bwMode="auto">
          <a:xfrm>
            <a:off x="0" y="210224"/>
            <a:ext cx="12192000" cy="92075"/>
          </a:xfrm>
          <a:prstGeom prst="rect">
            <a:avLst/>
          </a:prstGeom>
          <a:solidFill>
            <a:srgbClr val="169DD8"/>
          </a:solidFill>
          <a:ln w="9525" cap="flat" cmpd="sng" algn="ctr">
            <a:noFill/>
            <a:prstDash val="solid"/>
            <a:round/>
            <a:headEnd type="none" w="med" len="med"/>
            <a:tailEnd type="none" w="med" len="med"/>
          </a:ln>
          <a:effectLst/>
        </p:spPr>
        <p:txBody>
          <a:bodyPr/>
          <a:lstStyle/>
          <a:p>
            <a:pPr eaLnBrk="0" hangingPunct="0"/>
            <a:endParaRPr lang="en-US" sz="1800" dirty="0"/>
          </a:p>
        </p:txBody>
      </p:sp>
      <p:pic>
        <p:nvPicPr>
          <p:cNvPr id="21" name="Picture 20" descr="blueicon_1.png">
            <a:hlinkClick r:id="" action="ppaction://noaction"/>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305261" y="-47212"/>
            <a:ext cx="596900" cy="609600"/>
          </a:xfrm>
          <a:prstGeom prst="rect">
            <a:avLst/>
          </a:prstGeom>
        </p:spPr>
      </p:pic>
      <p:pic>
        <p:nvPicPr>
          <p:cNvPr id="23" name="Picture 22" descr="blueicon_4.png">
            <a:hlinkClick r:id="" action="ppaction://noaction"/>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3168701" y="-47212"/>
            <a:ext cx="596900" cy="609600"/>
          </a:xfrm>
          <a:prstGeom prst="rect">
            <a:avLst/>
          </a:prstGeom>
        </p:spPr>
      </p:pic>
      <p:pic>
        <p:nvPicPr>
          <p:cNvPr id="25" name="Picture 24" descr="blueicon_5.png">
            <a:hlinkClick r:id="" action="ppaction://noaction"/>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4600421" y="-47212"/>
            <a:ext cx="596900" cy="609600"/>
          </a:xfrm>
          <a:prstGeom prst="rect">
            <a:avLst/>
          </a:prstGeom>
        </p:spPr>
      </p:pic>
      <p:pic>
        <p:nvPicPr>
          <p:cNvPr id="26" name="Picture 25" descr="blueicon_7.png">
            <a:hlinkClick r:id="" action="ppaction://noaction"/>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1736981" y="-47212"/>
            <a:ext cx="596900" cy="609600"/>
          </a:xfrm>
          <a:prstGeom prst="rect">
            <a:avLst/>
          </a:prstGeom>
        </p:spPr>
      </p:pic>
      <p:pic>
        <p:nvPicPr>
          <p:cNvPr id="4" name="Picture 3"/>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6032141" y="3530"/>
            <a:ext cx="508116" cy="508116"/>
          </a:xfrm>
          <a:prstGeom prst="rect">
            <a:avLst/>
          </a:prstGeom>
        </p:spPr>
      </p:pic>
      <p:pic>
        <p:nvPicPr>
          <p:cNvPr id="5" name="Picture 4"/>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7375077" y="3530"/>
            <a:ext cx="508116" cy="508116"/>
          </a:xfrm>
          <a:prstGeom prst="rect">
            <a:avLst/>
          </a:prstGeom>
        </p:spPr>
      </p:pic>
      <p:pic>
        <p:nvPicPr>
          <p:cNvPr id="7" name="Picture 6"/>
          <p:cNvPicPr>
            <a:picLocks noChangeAspect="1"/>
          </p:cNvPicPr>
          <p:nvPr userDrawn="1"/>
        </p:nvPicPr>
        <p:blipFill>
          <a:blip r:embed="rId20">
            <a:extLst>
              <a:ext uri="{28A0092B-C50C-407E-A947-70E740481C1C}">
                <a14:useLocalDpi xmlns:a14="http://schemas.microsoft.com/office/drawing/2010/main" val="0"/>
              </a:ext>
            </a:extLst>
          </a:blip>
          <a:stretch>
            <a:fillRect/>
          </a:stretch>
        </p:blipFill>
        <p:spPr>
          <a:xfrm>
            <a:off x="8718013" y="-2821"/>
            <a:ext cx="508116" cy="520819"/>
          </a:xfrm>
          <a:prstGeom prst="rect">
            <a:avLst/>
          </a:prstGeom>
        </p:spPr>
      </p:pic>
      <p:pic>
        <p:nvPicPr>
          <p:cNvPr id="8" name="Picture 7"/>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10060949" y="-2821"/>
            <a:ext cx="508116" cy="520819"/>
          </a:xfrm>
          <a:prstGeom prst="rect">
            <a:avLst/>
          </a:prstGeom>
        </p:spPr>
      </p:pic>
      <p:pic>
        <p:nvPicPr>
          <p:cNvPr id="9" name="Picture 8"/>
          <p:cNvPicPr>
            <a:picLocks noChangeAspect="1"/>
          </p:cNvPicPr>
          <p:nvPr userDrawn="1"/>
        </p:nvPicPr>
        <p:blipFill>
          <a:blip r:embed="rId22">
            <a:extLst>
              <a:ext uri="{28A0092B-C50C-407E-A947-70E740481C1C}">
                <a14:useLocalDpi xmlns:a14="http://schemas.microsoft.com/office/drawing/2010/main" val="0"/>
              </a:ext>
            </a:extLst>
          </a:blip>
          <a:stretch>
            <a:fillRect/>
          </a:stretch>
        </p:blipFill>
        <p:spPr>
          <a:xfrm>
            <a:off x="11403884" y="3530"/>
            <a:ext cx="508116" cy="508116"/>
          </a:xfrm>
          <a:prstGeom prst="rect">
            <a:avLst/>
          </a:prstGeom>
        </p:spPr>
      </p:pic>
    </p:spTree>
  </p:cSld>
  <p:clrMap bg1="lt1" tx1="dk1" bg2="lt2" tx2="dk2" accent1="accent1" accent2="accent2" accent3="accent3" accent4="accent4" accent5="accent5" accent6="accent6" hlink="hlink" folHlink="folHlink"/>
  <p:sldLayoutIdLst>
    <p:sldLayoutId id="2147483679" r:id="rId1"/>
    <p:sldLayoutId id="2147483691" r:id="rId2"/>
    <p:sldLayoutId id="2147483680" r:id="rId3"/>
    <p:sldLayoutId id="2147483690" r:id="rId4"/>
    <p:sldLayoutId id="2147483685" r:id="rId5"/>
    <p:sldLayoutId id="2147483686" r:id="rId6"/>
    <p:sldLayoutId id="2147483687" r:id="rId7"/>
    <p:sldLayoutId id="2147483688" r:id="rId8"/>
    <p:sldLayoutId id="2147483682" r:id="rId9"/>
    <p:sldLayoutId id="2147483689" r:id="rId10"/>
    <p:sldLayoutId id="2147483692" r:id="rId11"/>
    <p:sldLayoutId id="2147483693" r:id="rId12"/>
  </p:sldLayoutIdLst>
  <p:timing>
    <p:tnLst>
      <p:par>
        <p:cTn id="1" dur="indefinite" restart="never" nodeType="tmRoot"/>
      </p:par>
    </p:tnLst>
  </p:timing>
  <p:hf hdr="0" ftr="0" dt="0"/>
  <p:txStyles>
    <p:titleStyle>
      <a:lvl1pPr algn="l" defTabSz="914400" rtl="0" eaLnBrk="1" latinLnBrk="0" hangingPunct="1">
        <a:spcBef>
          <a:spcPct val="0"/>
        </a:spcBef>
        <a:buNone/>
        <a:defRPr sz="440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chart" Target="../charts/char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Overview of energy markets</a:t>
            </a:r>
            <a:endParaRPr lang="en-US" dirty="0"/>
          </a:p>
        </p:txBody>
      </p:sp>
      <p:sp>
        <p:nvSpPr>
          <p:cNvPr id="6" name="Text Placeholder 5"/>
          <p:cNvSpPr>
            <a:spLocks noGrp="1"/>
          </p:cNvSpPr>
          <p:nvPr>
            <p:ph type="body" sz="quarter" idx="13"/>
          </p:nvPr>
        </p:nvSpPr>
        <p:spPr/>
        <p:txBody>
          <a:bodyPr/>
          <a:lstStyle/>
          <a:p>
            <a:r>
              <a:rPr lang="en-US" dirty="0" smtClean="0"/>
              <a:t>In the Reference case, strong domestic energy production coupled with slow growth in domestic energy demand leads the United States to remain a net energy exporter through 2050. Energy-related carbon dioxide emissions, driven by changes in the electricity generation fuel mix and increasing activity in the transportation and industrial sectors, experience modest growth in the later part of the projection period after falling in the 2020s.</a:t>
            </a:r>
            <a:endParaRPr lang="en-US" dirty="0"/>
          </a:p>
        </p:txBody>
      </p:sp>
      <p:sp>
        <p:nvSpPr>
          <p:cNvPr id="4" name="Slide Number Placeholder 3"/>
          <p:cNvSpPr>
            <a:spLocks noGrp="1"/>
          </p:cNvSpPr>
          <p:nvPr>
            <p:ph type="sldNum" sz="quarter" idx="4294967295"/>
          </p:nvPr>
        </p:nvSpPr>
        <p:spPr>
          <a:xfrm>
            <a:off x="11668125" y="6421438"/>
            <a:ext cx="523875" cy="365125"/>
          </a:xfrm>
        </p:spPr>
        <p:txBody>
          <a:bodyPr/>
          <a:lstStyle/>
          <a:p>
            <a:fld id="{2D80C5C9-96E0-47EC-B500-37C5FE284639}" type="slidenum">
              <a:rPr lang="en-US" smtClean="0"/>
              <a:pPr/>
              <a:t>1</a:t>
            </a:fld>
            <a:endParaRPr lang="en-US" dirty="0"/>
          </a:p>
        </p:txBody>
      </p:sp>
    </p:spTree>
    <p:extLst>
      <p:ext uri="{BB962C8B-B14F-4D97-AF65-F5344CB8AC3E}">
        <p14:creationId xmlns:p14="http://schemas.microsoft.com/office/powerpoint/2010/main" val="31126937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094" y="671369"/>
            <a:ext cx="11599572" cy="755794"/>
          </a:xfrm>
        </p:spPr>
        <p:txBody>
          <a:bodyPr/>
          <a:lstStyle/>
          <a:p>
            <a:r>
              <a:rPr lang="en-US" dirty="0"/>
              <a:t>U.S. energy production </a:t>
            </a:r>
            <a:r>
              <a:rPr lang="en-US" dirty="0" smtClean="0"/>
              <a:t>grows significantly, but consumption </a:t>
            </a:r>
            <a:r>
              <a:rPr lang="en-US" smtClean="0"/>
              <a:t>grows moderately under </a:t>
            </a:r>
            <a:r>
              <a:rPr lang="en-US" dirty="0" smtClean="0"/>
              <a:t>the AEO2020 Reference case assumption of current </a:t>
            </a:r>
            <a:r>
              <a:rPr lang="en-US" dirty="0"/>
              <a:t>laws and regulations</a:t>
            </a:r>
          </a:p>
        </p:txBody>
      </p:sp>
      <p:graphicFrame>
        <p:nvGraphicFramePr>
          <p:cNvPr id="12" name="Content Placeholder 11"/>
          <p:cNvGraphicFramePr>
            <a:graphicFrameLocks noGrp="1"/>
          </p:cNvGraphicFramePr>
          <p:nvPr>
            <p:ph sz="quarter" idx="12"/>
            <p:extLst/>
          </p:nvPr>
        </p:nvGraphicFramePr>
        <p:xfrm>
          <a:off x="309094" y="1427163"/>
          <a:ext cx="5659437" cy="47529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ontent Placeholder 19"/>
          <p:cNvGraphicFramePr>
            <a:graphicFrameLocks noGrp="1"/>
          </p:cNvGraphicFramePr>
          <p:nvPr>
            <p:ph sz="quarter" idx="13"/>
            <p:extLst/>
          </p:nvPr>
        </p:nvGraphicFramePr>
        <p:xfrm>
          <a:off x="6175375" y="1427163"/>
          <a:ext cx="5741988" cy="4752975"/>
        </p:xfrm>
        <a:graphic>
          <a:graphicData uri="http://schemas.openxmlformats.org/drawingml/2006/chart">
            <c:chart xmlns:c="http://schemas.openxmlformats.org/drawingml/2006/chart" xmlns:r="http://schemas.openxmlformats.org/officeDocument/2006/relationships" r:id="rId4"/>
          </a:graphicData>
        </a:graphic>
      </p:graphicFrame>
      <p:sp>
        <p:nvSpPr>
          <p:cNvPr id="5" name="Slide Number Placeholder 4"/>
          <p:cNvSpPr>
            <a:spLocks noGrp="1"/>
          </p:cNvSpPr>
          <p:nvPr>
            <p:ph type="sldNum" sz="quarter" idx="4"/>
          </p:nvPr>
        </p:nvSpPr>
        <p:spPr/>
        <p:txBody>
          <a:bodyPr/>
          <a:lstStyle/>
          <a:p>
            <a:fld id="{84948DD1-5963-4816-BE5A-05BCCCAC15E0}" type="slidenum">
              <a:rPr lang="en-US" smtClean="0"/>
              <a:pPr/>
              <a:t>2</a:t>
            </a:fld>
            <a:endParaRPr lang="en-US" dirty="0"/>
          </a:p>
        </p:txBody>
      </p:sp>
      <p:sp>
        <p:nvSpPr>
          <p:cNvPr id="4" name="Rectangle 3"/>
          <p:cNvSpPr/>
          <p:nvPr/>
        </p:nvSpPr>
        <p:spPr>
          <a:xfrm>
            <a:off x="4425225" y="4177741"/>
            <a:ext cx="1911101" cy="276999"/>
          </a:xfrm>
          <a:prstGeom prst="rect">
            <a:avLst/>
          </a:prstGeom>
        </p:spPr>
        <p:txBody>
          <a:bodyPr wrap="none">
            <a:spAutoFit/>
          </a:bodyPr>
          <a:lstStyle/>
          <a:p>
            <a:pPr lvl="0" eaLnBrk="0" hangingPunct="0"/>
            <a:r>
              <a:rPr lang="en-US" sz="1200" b="1" kern="0" dirty="0">
                <a:solidFill>
                  <a:srgbClr val="5D9732"/>
                </a:solidFill>
                <a:ea typeface="Times New Roman" charset="0"/>
                <a:cs typeface="Times New Roman" charset="0"/>
              </a:rPr>
              <a:t>other renewable energy</a:t>
            </a:r>
          </a:p>
        </p:txBody>
      </p:sp>
    </p:spTree>
    <p:extLst>
      <p:ext uri="{BB962C8B-B14F-4D97-AF65-F5344CB8AC3E}">
        <p14:creationId xmlns:p14="http://schemas.microsoft.com/office/powerpoint/2010/main" val="33454690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United States becomes a net energy exporter </a:t>
            </a:r>
            <a:r>
              <a:rPr lang="en-US" dirty="0" smtClean="0"/>
              <a:t>on an annual basis by </a:t>
            </a:r>
            <a:r>
              <a:rPr lang="en-US" dirty="0"/>
              <a:t>2020 in the </a:t>
            </a:r>
            <a:r>
              <a:rPr lang="en-US" dirty="0" smtClean="0"/>
              <a:t>AEO2020 Reference </a:t>
            </a:r>
            <a:r>
              <a:rPr lang="en-US" dirty="0"/>
              <a:t>case—</a:t>
            </a:r>
          </a:p>
        </p:txBody>
      </p:sp>
      <p:sp>
        <p:nvSpPr>
          <p:cNvPr id="5" name="Slide Number Placeholder 4"/>
          <p:cNvSpPr>
            <a:spLocks noGrp="1"/>
          </p:cNvSpPr>
          <p:nvPr>
            <p:ph type="sldNum" sz="quarter" idx="4"/>
          </p:nvPr>
        </p:nvSpPr>
        <p:spPr/>
        <p:txBody>
          <a:bodyPr/>
          <a:lstStyle/>
          <a:p>
            <a:fld id="{84948DD1-5963-4816-BE5A-05BCCCAC15E0}" type="slidenum">
              <a:rPr lang="en-US" smtClean="0"/>
              <a:pPr/>
              <a:t>3</a:t>
            </a:fld>
            <a:endParaRPr lang="en-US" dirty="0"/>
          </a:p>
        </p:txBody>
      </p:sp>
      <p:graphicFrame>
        <p:nvGraphicFramePr>
          <p:cNvPr id="8" name="Content Placeholder 17"/>
          <p:cNvGraphicFramePr>
            <a:graphicFrameLocks noGrp="1"/>
          </p:cNvGraphicFramePr>
          <p:nvPr>
            <p:ph sz="quarter" idx="12"/>
            <p:extLst>
              <p:ext uri="{D42A27DB-BD31-4B8C-83A1-F6EECF244321}">
                <p14:modId xmlns:p14="http://schemas.microsoft.com/office/powerpoint/2010/main" val="1520437369"/>
              </p:ext>
            </p:extLst>
          </p:nvPr>
        </p:nvGraphicFramePr>
        <p:xfrm>
          <a:off x="309563" y="1427163"/>
          <a:ext cx="5659437" cy="47529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ontent Placeholder 18"/>
          <p:cNvGraphicFramePr>
            <a:graphicFrameLocks noGrp="1"/>
          </p:cNvGraphicFramePr>
          <p:nvPr>
            <p:ph sz="quarter" idx="13"/>
            <p:extLst>
              <p:ext uri="{D42A27DB-BD31-4B8C-83A1-F6EECF244321}">
                <p14:modId xmlns:p14="http://schemas.microsoft.com/office/powerpoint/2010/main" val="386375718"/>
              </p:ext>
            </p:extLst>
          </p:nvPr>
        </p:nvGraphicFramePr>
        <p:xfrm>
          <a:off x="6175375" y="1427163"/>
          <a:ext cx="5741988" cy="475297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192777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pPr lvl="0"/>
            <a:r>
              <a:rPr lang="en-US" dirty="0"/>
              <a:t>The United States </a:t>
            </a:r>
            <a:r>
              <a:rPr lang="en-US" dirty="0" smtClean="0"/>
              <a:t>imported </a:t>
            </a:r>
            <a:r>
              <a:rPr lang="en-US" dirty="0"/>
              <a:t>more energy than it </a:t>
            </a:r>
            <a:r>
              <a:rPr lang="en-US" dirty="0" smtClean="0"/>
              <a:t>exported annually since </a:t>
            </a:r>
            <a:r>
              <a:rPr lang="en-US" dirty="0"/>
              <a:t>1953, but continued growth in petroleum and natural gas exports results in the United States becoming a net energy exporter </a:t>
            </a:r>
            <a:r>
              <a:rPr lang="en-US" dirty="0" smtClean="0"/>
              <a:t>in </a:t>
            </a:r>
            <a:r>
              <a:rPr lang="en-US" dirty="0"/>
              <a:t>2020 in all </a:t>
            </a:r>
            <a:r>
              <a:rPr lang="en-US" dirty="0" smtClean="0"/>
              <a:t>AEO2020 cases</a:t>
            </a:r>
            <a:r>
              <a:rPr lang="en-US" dirty="0"/>
              <a:t>.</a:t>
            </a:r>
          </a:p>
          <a:p>
            <a:pPr lvl="0"/>
            <a:r>
              <a:rPr lang="en-US" dirty="0"/>
              <a:t>In the </a:t>
            </a:r>
            <a:r>
              <a:rPr lang="en-US" dirty="0" smtClean="0"/>
              <a:t>AEO2020 Reference </a:t>
            </a:r>
            <a:r>
              <a:rPr lang="en-US" dirty="0"/>
              <a:t>case, the United States exports more petroleum and other liquids than it imports annually </a:t>
            </a:r>
            <a:r>
              <a:rPr lang="en-US" dirty="0" smtClean="0"/>
              <a:t>starting in </a:t>
            </a:r>
            <a:r>
              <a:rPr lang="en-US" dirty="0"/>
              <a:t>2020 as U.S. crude oil </a:t>
            </a:r>
            <a:r>
              <a:rPr lang="en-US" dirty="0" smtClean="0"/>
              <a:t>production continues to increase </a:t>
            </a:r>
            <a:r>
              <a:rPr lang="en-US" dirty="0"/>
              <a:t>and domestic consumption of petroleum products decreases. Near the end of the projection period, the United States returns to importing more petroleum and other liquids than it exports on an energy basis as a result of increasing domestic gasoline consumption and falling domestic crude oil production </a:t>
            </a:r>
            <a:r>
              <a:rPr lang="en-US" dirty="0" smtClean="0"/>
              <a:t>after 2047.</a:t>
            </a:r>
            <a:endParaRPr lang="en-US" dirty="0"/>
          </a:p>
          <a:p>
            <a:pPr lvl="0"/>
            <a:r>
              <a:rPr lang="en-US" dirty="0"/>
              <a:t>The United States became a net natural gas exporter on an annual basis in 2017 and continued to export more natural gas than it imported in </a:t>
            </a:r>
            <a:r>
              <a:rPr lang="en-US" dirty="0" smtClean="0"/>
              <a:t>2018 and in 2019. </a:t>
            </a:r>
            <a:r>
              <a:rPr lang="en-US" dirty="0"/>
              <a:t>In the </a:t>
            </a:r>
            <a:r>
              <a:rPr lang="en-US" dirty="0" smtClean="0"/>
              <a:t>AEO2020 Reference </a:t>
            </a:r>
            <a:r>
              <a:rPr lang="en-US" dirty="0"/>
              <a:t>case, liquefied natural gas (LNG) exports to more distant destinations will increasingly dominate the U.S. natural gas </a:t>
            </a:r>
            <a:r>
              <a:rPr lang="en-US" dirty="0" smtClean="0"/>
              <a:t>trade, and the United States is projected to remain a net natural gas exporter through 2050.</a:t>
            </a:r>
          </a:p>
          <a:p>
            <a:pPr lvl="0"/>
            <a:r>
              <a:rPr lang="en-US" dirty="0" smtClean="0"/>
              <a:t>The </a:t>
            </a:r>
            <a:r>
              <a:rPr lang="en-US" dirty="0"/>
              <a:t>United States continues to be a net exporter of coal (including coal coke) through 2050 in the </a:t>
            </a:r>
            <a:r>
              <a:rPr lang="en-US" dirty="0" smtClean="0"/>
              <a:t>AEO2020 Reference </a:t>
            </a:r>
            <a:r>
              <a:rPr lang="en-US" dirty="0"/>
              <a:t>case, but coal </a:t>
            </a:r>
            <a:r>
              <a:rPr lang="en-US" dirty="0" smtClean="0"/>
              <a:t>exports remain at the same level because </a:t>
            </a:r>
            <a:r>
              <a:rPr lang="en-US" dirty="0"/>
              <a:t>of competition from other global suppliers that are closer to major </a:t>
            </a:r>
            <a:r>
              <a:rPr lang="en-US" dirty="0" smtClean="0"/>
              <a:t>world consumers.</a:t>
            </a:r>
            <a:endParaRPr lang="en-US" dirty="0"/>
          </a:p>
        </p:txBody>
      </p:sp>
      <p:sp>
        <p:nvSpPr>
          <p:cNvPr id="5" name="Title 4"/>
          <p:cNvSpPr>
            <a:spLocks noGrp="1"/>
          </p:cNvSpPr>
          <p:nvPr>
            <p:ph type="title"/>
          </p:nvPr>
        </p:nvSpPr>
        <p:spPr/>
        <p:txBody>
          <a:bodyPr>
            <a:normAutofit fontScale="90000"/>
          </a:bodyPr>
          <a:lstStyle/>
          <a:p>
            <a:r>
              <a:rPr lang="en-US" dirty="0"/>
              <a:t>—but the United States continues to import and export energy throughout the projection period</a:t>
            </a:r>
          </a:p>
        </p:txBody>
      </p:sp>
      <p:sp>
        <p:nvSpPr>
          <p:cNvPr id="7" name="Slide Number Placeholder 6"/>
          <p:cNvSpPr>
            <a:spLocks noGrp="1"/>
          </p:cNvSpPr>
          <p:nvPr>
            <p:ph type="sldNum" sz="quarter" idx="4"/>
          </p:nvPr>
        </p:nvSpPr>
        <p:spPr/>
        <p:txBody>
          <a:bodyPr/>
          <a:lstStyle/>
          <a:p>
            <a:pPr>
              <a:defRPr/>
            </a:pPr>
            <a:fld id="{84948DD1-5963-4816-BE5A-05BCCCAC15E0}" type="slidenum">
              <a:rPr lang="en-US" smtClean="0"/>
              <a:pPr>
                <a:defRPr/>
              </a:pPr>
              <a:t>4</a:t>
            </a:fld>
            <a:endParaRPr lang="en-US" dirty="0"/>
          </a:p>
        </p:txBody>
      </p:sp>
    </p:spTree>
    <p:extLst>
      <p:ext uri="{BB962C8B-B14F-4D97-AF65-F5344CB8AC3E}">
        <p14:creationId xmlns:p14="http://schemas.microsoft.com/office/powerpoint/2010/main" val="3972662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AEO2020 energy-related carbon dioxide emissions increase </a:t>
            </a:r>
            <a:r>
              <a:rPr lang="en-US" dirty="0" smtClean="0"/>
              <a:t>in the industrial sector</a:t>
            </a:r>
            <a:r>
              <a:rPr lang="en-US" smtClean="0"/>
              <a:t>, increase </a:t>
            </a:r>
            <a:r>
              <a:rPr lang="en-US" dirty="0" smtClean="0"/>
              <a:t>as </a:t>
            </a:r>
            <a:r>
              <a:rPr lang="en-US" dirty="0"/>
              <a:t>a result of natural gas </a:t>
            </a:r>
            <a:r>
              <a:rPr lang="en-US" dirty="0" smtClean="0"/>
              <a:t>consumption, </a:t>
            </a:r>
            <a:r>
              <a:rPr lang="en-US" dirty="0"/>
              <a:t>but remain relatively flat in other sectors and fuels through 2050</a:t>
            </a:r>
          </a:p>
        </p:txBody>
      </p:sp>
      <p:graphicFrame>
        <p:nvGraphicFramePr>
          <p:cNvPr id="8" name="Content Placeholder 7"/>
          <p:cNvGraphicFramePr>
            <a:graphicFrameLocks noGrp="1"/>
          </p:cNvGraphicFramePr>
          <p:nvPr>
            <p:ph sz="quarter" idx="12"/>
            <p:extLst/>
          </p:nvPr>
        </p:nvGraphicFramePr>
        <p:xfrm>
          <a:off x="309562" y="1427163"/>
          <a:ext cx="6048707" cy="47529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ontent Placeholder 8"/>
          <p:cNvGraphicFramePr>
            <a:graphicFrameLocks noGrp="1"/>
          </p:cNvGraphicFramePr>
          <p:nvPr>
            <p:ph sz="quarter" idx="13"/>
            <p:extLst/>
          </p:nvPr>
        </p:nvGraphicFramePr>
        <p:xfrm>
          <a:off x="6242204" y="1427163"/>
          <a:ext cx="5741988" cy="4752975"/>
        </p:xfrm>
        <a:graphic>
          <a:graphicData uri="http://schemas.openxmlformats.org/drawingml/2006/chart">
            <c:chart xmlns:c="http://schemas.openxmlformats.org/drawingml/2006/chart" xmlns:r="http://schemas.openxmlformats.org/officeDocument/2006/relationships" r:id="rId4"/>
          </a:graphicData>
        </a:graphic>
      </p:graphicFrame>
      <p:sp>
        <p:nvSpPr>
          <p:cNvPr id="7" name="Slide Number Placeholder 6"/>
          <p:cNvSpPr>
            <a:spLocks noGrp="1"/>
          </p:cNvSpPr>
          <p:nvPr>
            <p:ph type="sldNum" sz="quarter" idx="4"/>
          </p:nvPr>
        </p:nvSpPr>
        <p:spPr/>
        <p:txBody>
          <a:bodyPr/>
          <a:lstStyle/>
          <a:p>
            <a:pPr>
              <a:defRPr/>
            </a:pPr>
            <a:fld id="{84948DD1-5963-4816-BE5A-05BCCCAC15E0}" type="slidenum">
              <a:rPr lang="en-US" smtClean="0"/>
              <a:pPr>
                <a:defRPr/>
              </a:pPr>
              <a:t>5</a:t>
            </a:fld>
            <a:endParaRPr lang="en-US" dirty="0"/>
          </a:p>
        </p:txBody>
      </p:sp>
    </p:spTree>
    <p:extLst>
      <p:ext uri="{BB962C8B-B14F-4D97-AF65-F5344CB8AC3E}">
        <p14:creationId xmlns:p14="http://schemas.microsoft.com/office/powerpoint/2010/main" val="1563865725"/>
      </p:ext>
    </p:extLst>
  </p:cSld>
  <p:clrMapOvr>
    <a:masterClrMapping/>
  </p:clrMapOvr>
</p:sld>
</file>

<file path=ppt/theme/theme1.xml><?xml version="1.0" encoding="utf-8"?>
<a:theme xmlns:a="http://schemas.openxmlformats.org/drawingml/2006/main" name="eia_template">
  <a:themeElements>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EO2020_flipbook_16x9" id="{6311BBD7-A3F7-4E09-888B-EFE3EB4537D5}" vid="{5B92FA3B-6E04-4406-BB8F-98AC231438D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AEO2020_flipbook_16x9</Template>
  <TotalTime>11175</TotalTime>
  <Words>569</Words>
  <Application>Microsoft Office PowerPoint</Application>
  <PresentationFormat>Widescreen</PresentationFormat>
  <Paragraphs>126</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Times New Roman</vt:lpstr>
      <vt:lpstr>eia_template</vt:lpstr>
      <vt:lpstr>Overview of energy markets</vt:lpstr>
      <vt:lpstr>U.S. energy production grows significantly, but consumption grows moderately under the AEO2020 Reference case assumption of current laws and regulations</vt:lpstr>
      <vt:lpstr>The United States becomes a net energy exporter on an annual basis by 2020 in the AEO2020 Reference case—</vt:lpstr>
      <vt:lpstr>—but the United States continues to import and export energy throughout the projection period</vt:lpstr>
      <vt:lpstr>AEO2020 energy-related carbon dioxide emissions increase in the industrial sector, increase as a result of natural gas consumption, but remain relatively flat in other sectors and fuels through 2050</vt:lpstr>
    </vt:vector>
  </TitlesOfParts>
  <Company>EIA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 Energy Information Administration</dc:creator>
  <cp:lastModifiedBy>Arce-Mercado, Carlos (CONTR)</cp:lastModifiedBy>
  <cp:revision>356</cp:revision>
  <cp:lastPrinted>2019-12-26T14:44:04Z</cp:lastPrinted>
  <dcterms:created xsi:type="dcterms:W3CDTF">2019-10-09T13:42:57Z</dcterms:created>
  <dcterms:modified xsi:type="dcterms:W3CDTF">2020-01-28T18:36:00Z</dcterms:modified>
  <cp:contentStatus/>
</cp:coreProperties>
</file>